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1" r:id="rId4"/>
    <p:sldId id="257" r:id="rId5"/>
    <p:sldId id="278" r:id="rId6"/>
    <p:sldId id="260" r:id="rId7"/>
    <p:sldId id="258" r:id="rId8"/>
    <p:sldId id="277" r:id="rId9"/>
    <p:sldId id="282" r:id="rId10"/>
    <p:sldId id="275" r:id="rId11"/>
    <p:sldId id="261" r:id="rId12"/>
    <p:sldId id="284" r:id="rId13"/>
    <p:sldId id="280" r:id="rId14"/>
    <p:sldId id="270" r:id="rId15"/>
    <p:sldId id="286" r:id="rId16"/>
    <p:sldId id="266" r:id="rId17"/>
    <p:sldId id="276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качество знаний</c:v>
                </c:pt>
              </c:strCache>
            </c:strRef>
          </c:tx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="1"/>
                      <a:t>33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  <c:pt idx="8">
                  <c:v>10 класс</c:v>
                </c:pt>
                <c:pt idx="9">
                  <c:v>11 класс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56</c:v>
                </c:pt>
                <c:pt idx="1">
                  <c:v>57</c:v>
                </c:pt>
                <c:pt idx="2">
                  <c:v>54</c:v>
                </c:pt>
                <c:pt idx="3">
                  <c:v>55</c:v>
                </c:pt>
                <c:pt idx="4">
                  <c:v>29</c:v>
                </c:pt>
                <c:pt idx="5">
                  <c:v>53</c:v>
                </c:pt>
                <c:pt idx="6">
                  <c:v>0</c:v>
                </c:pt>
                <c:pt idx="7">
                  <c:v>6</c:v>
                </c:pt>
                <c:pt idx="8">
                  <c:v>16</c:v>
                </c:pt>
                <c:pt idx="9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  <c:pt idx="8">
                  <c:v>10 класс</c:v>
                </c:pt>
                <c:pt idx="9">
                  <c:v>11 класс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9 класс</c:v>
                </c:pt>
                <c:pt idx="8">
                  <c:v>10 класс</c:v>
                </c:pt>
                <c:pt idx="9">
                  <c:v>11 класс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axId val="120466048"/>
        <c:axId val="120496512"/>
      </c:barChart>
      <c:catAx>
        <c:axId val="120466048"/>
        <c:scaling>
          <c:orientation val="minMax"/>
        </c:scaling>
        <c:axPos val="l"/>
        <c:tickLblPos val="nextTo"/>
        <c:crossAx val="120496512"/>
        <c:crosses val="autoZero"/>
        <c:auto val="1"/>
        <c:lblAlgn val="ctr"/>
        <c:lblOffset val="100"/>
      </c:catAx>
      <c:valAx>
        <c:axId val="120496512"/>
        <c:scaling>
          <c:orientation val="minMax"/>
        </c:scaling>
        <c:axPos val="b"/>
        <c:majorGridlines/>
        <c:numFmt formatCode="General" sourceLinked="1"/>
        <c:tickLblPos val="nextTo"/>
        <c:crossAx val="1204660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4 и 5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36</c:v>
                </c:pt>
                <c:pt idx="2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качества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35</c:v>
                </c:pt>
                <c:pt idx="2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20541568"/>
        <c:axId val="120543104"/>
      </c:barChart>
      <c:catAx>
        <c:axId val="120541568"/>
        <c:scaling>
          <c:orientation val="minMax"/>
        </c:scaling>
        <c:axPos val="b"/>
        <c:tickLblPos val="nextTo"/>
        <c:crossAx val="120543104"/>
        <c:crosses val="autoZero"/>
        <c:auto val="1"/>
        <c:lblAlgn val="ctr"/>
        <c:lblOffset val="100"/>
      </c:catAx>
      <c:valAx>
        <c:axId val="120543104"/>
        <c:scaling>
          <c:orientation val="minMax"/>
        </c:scaling>
        <c:axPos val="l"/>
        <c:majorGridlines/>
        <c:numFmt formatCode="General" sourceLinked="1"/>
        <c:tickLblPos val="nextTo"/>
        <c:crossAx val="12054156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2167</c:v>
                </c:pt>
                <c:pt idx="1">
                  <c:v>1490</c:v>
                </c:pt>
                <c:pt idx="2">
                  <c:v>1921</c:v>
                </c:pt>
                <c:pt idx="3">
                  <c:v>1179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5-9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2939</c:v>
                </c:pt>
                <c:pt idx="1">
                  <c:v>3195</c:v>
                </c:pt>
                <c:pt idx="2">
                  <c:v>3688</c:v>
                </c:pt>
                <c:pt idx="3">
                  <c:v>2546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383</c:v>
                </c:pt>
                <c:pt idx="1">
                  <c:v>678</c:v>
                </c:pt>
                <c:pt idx="2">
                  <c:v>455</c:v>
                </c:pt>
                <c:pt idx="3">
                  <c:v>1187</c:v>
                </c:pt>
              </c:numCache>
            </c:numRef>
          </c:val>
        </c:ser>
        <c:axId val="140739712"/>
        <c:axId val="140741248"/>
      </c:barChart>
      <c:catAx>
        <c:axId val="140739712"/>
        <c:scaling>
          <c:orientation val="minMax"/>
        </c:scaling>
        <c:axPos val="b"/>
        <c:tickLblPos val="nextTo"/>
        <c:crossAx val="140741248"/>
        <c:crosses val="autoZero"/>
        <c:auto val="1"/>
        <c:lblAlgn val="ctr"/>
        <c:lblOffset val="100"/>
      </c:catAx>
      <c:valAx>
        <c:axId val="140741248"/>
        <c:scaling>
          <c:orientation val="minMax"/>
        </c:scaling>
        <c:axPos val="l"/>
        <c:majorGridlines/>
        <c:numFmt formatCode="General" sourceLinked="1"/>
        <c:tickLblPos val="nextTo"/>
        <c:crossAx val="1407397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5-9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139</c:v>
                </c:pt>
                <c:pt idx="1">
                  <c:v>262</c:v>
                </c:pt>
                <c:pt idx="2">
                  <c:v>7</c:v>
                </c:pt>
                <c:pt idx="3">
                  <c:v>409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1 чет.</c:v>
                </c:pt>
                <c:pt idx="1">
                  <c:v>2 чет.</c:v>
                </c:pt>
                <c:pt idx="2">
                  <c:v>3 чет.</c:v>
                </c:pt>
                <c:pt idx="3">
                  <c:v>4 чет.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box"/>
        <c:axId val="140748672"/>
        <c:axId val="140750208"/>
        <c:axId val="0"/>
      </c:bar3DChart>
      <c:catAx>
        <c:axId val="140748672"/>
        <c:scaling>
          <c:orientation val="minMax"/>
        </c:scaling>
        <c:axPos val="b"/>
        <c:tickLblPos val="nextTo"/>
        <c:crossAx val="140750208"/>
        <c:crosses val="autoZero"/>
        <c:auto val="1"/>
        <c:lblAlgn val="ctr"/>
        <c:lblOffset val="100"/>
      </c:catAx>
      <c:valAx>
        <c:axId val="140750208"/>
        <c:scaling>
          <c:orientation val="minMax"/>
        </c:scaling>
        <c:axPos val="l"/>
        <c:majorGridlines/>
        <c:numFmt formatCode="General" sourceLinked="1"/>
        <c:tickLblPos val="nextTo"/>
        <c:crossAx val="1407486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район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район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30.6</c:v>
                </c:pt>
                <c:pt idx="1">
                  <c:v>29.5</c:v>
                </c:pt>
                <c:pt idx="2">
                  <c:v>28.9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район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15.5</c:v>
                </c:pt>
                <c:pt idx="2">
                  <c:v>12.7</c:v>
                </c:pt>
              </c:numCache>
            </c:numRef>
          </c:val>
        </c:ser>
        <c:axId val="143219328"/>
        <c:axId val="143225216"/>
      </c:barChart>
      <c:catAx>
        <c:axId val="143219328"/>
        <c:scaling>
          <c:orientation val="minMax"/>
        </c:scaling>
        <c:axPos val="b"/>
        <c:tickLblPos val="nextTo"/>
        <c:crossAx val="143225216"/>
        <c:crosses val="autoZero"/>
        <c:auto val="1"/>
        <c:lblAlgn val="ctr"/>
        <c:lblOffset val="100"/>
      </c:catAx>
      <c:valAx>
        <c:axId val="143225216"/>
        <c:scaling>
          <c:orientation val="minMax"/>
        </c:scaling>
        <c:axPos val="l"/>
        <c:majorGridlines/>
        <c:numFmt formatCode="General" sourceLinked="1"/>
        <c:tickLblPos val="nextTo"/>
        <c:crossAx val="143219328"/>
        <c:crosses val="autoZero"/>
        <c:crossBetween val="between"/>
      </c:valAx>
    </c:plotArea>
    <c:legend>
      <c:legendPos val="b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trendline>
            <c:trendlineType val="linear"/>
          </c:trendline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МР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73.2</c:v>
                </c:pt>
                <c:pt idx="1">
                  <c:v>73.099999999999994</c:v>
                </c:pt>
                <c:pt idx="2">
                  <c:v>71.3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dLbl>
              <c:idx val="0"/>
              <c:layout>
                <c:manualLayout>
                  <c:x val="2.3708721422523286E-2"/>
                  <c:y val="2.6455026455026462E-3"/>
                </c:manualLayout>
              </c:layout>
              <c:showVal val="1"/>
            </c:dLbl>
            <c:dLbl>
              <c:idx val="1"/>
              <c:layout>
                <c:manualLayout>
                  <c:x val="1.6934801016088064E-2"/>
                  <c:y val="5.2910052910052916E-3"/>
                </c:manualLayout>
              </c:layout>
              <c:showVal val="1"/>
            </c:dLbl>
            <c:dLbl>
              <c:idx val="2"/>
              <c:layout>
                <c:manualLayout>
                  <c:x val="1.0160880609652841E-2"/>
                  <c:y val="-2.6455026455026462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МР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48.6</c:v>
                </c:pt>
                <c:pt idx="1">
                  <c:v>52.7</c:v>
                </c:pt>
                <c:pt idx="2">
                  <c:v>51.3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Ярославская область</c:v>
                </c:pt>
                <c:pt idx="1">
                  <c:v>Ростовский МР</c:v>
                </c:pt>
                <c:pt idx="2">
                  <c:v>МОУ Хмельниковская СОШ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52926848"/>
        <c:axId val="153022848"/>
      </c:barChart>
      <c:catAx>
        <c:axId val="152926848"/>
        <c:scaling>
          <c:orientation val="minMax"/>
        </c:scaling>
        <c:axPos val="b"/>
        <c:tickLblPos val="nextTo"/>
        <c:crossAx val="153022848"/>
        <c:crosses val="autoZero"/>
        <c:auto val="1"/>
        <c:lblAlgn val="ctr"/>
        <c:lblOffset val="100"/>
      </c:catAx>
      <c:valAx>
        <c:axId val="153022848"/>
        <c:scaling>
          <c:orientation val="minMax"/>
        </c:scaling>
        <c:axPos val="l"/>
        <c:majorGridlines/>
        <c:numFmt formatCode="General" sourceLinked="1"/>
        <c:tickLblPos val="nextTo"/>
        <c:crossAx val="152926848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5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МОУ Хмельниковская СОШ</c:v>
                </c:pt>
                <c:pt idx="1">
                  <c:v>МОУ Коленовская СОШ</c:v>
                </c:pt>
                <c:pt idx="2">
                  <c:v>МОУ Белогостицкая СОШ</c:v>
                </c:pt>
                <c:pt idx="3">
                  <c:v>МОУ СОШ №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 МОУ Хмельниковская СОШ</c:v>
                </c:pt>
                <c:pt idx="1">
                  <c:v>МОУ Коленовская СОШ</c:v>
                </c:pt>
                <c:pt idx="2">
                  <c:v>МОУ Белогостицкая СОШ</c:v>
                </c:pt>
                <c:pt idx="3">
                  <c:v>МОУ СОШ №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71.3</c:v>
                </c:pt>
                <c:pt idx="1">
                  <c:v>75.7</c:v>
                </c:pt>
                <c:pt idx="2">
                  <c:v>67.8</c:v>
                </c:pt>
                <c:pt idx="3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 МОУ Хмельниковская СОШ</c:v>
                </c:pt>
                <c:pt idx="1">
                  <c:v>МОУ Коленовская СОШ</c:v>
                </c:pt>
                <c:pt idx="2">
                  <c:v>МОУ Белогостицкая СОШ</c:v>
                </c:pt>
                <c:pt idx="3">
                  <c:v>МОУ СОШ №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51.3</c:v>
                </c:pt>
                <c:pt idx="1">
                  <c:v>50.3</c:v>
                </c:pt>
                <c:pt idx="2">
                  <c:v>38.800000000000004</c:v>
                </c:pt>
                <c:pt idx="3">
                  <c:v>46.2</c:v>
                </c:pt>
              </c:numCache>
            </c:numRef>
          </c:val>
        </c:ser>
        <c:axId val="153274624"/>
        <c:axId val="153284608"/>
      </c:barChart>
      <c:catAx>
        <c:axId val="153274624"/>
        <c:scaling>
          <c:orientation val="minMax"/>
        </c:scaling>
        <c:axPos val="b"/>
        <c:tickLblPos val="nextTo"/>
        <c:crossAx val="153284608"/>
        <c:crosses val="autoZero"/>
        <c:auto val="1"/>
        <c:lblAlgn val="ctr"/>
        <c:lblOffset val="100"/>
      </c:catAx>
      <c:valAx>
        <c:axId val="153284608"/>
        <c:scaling>
          <c:orientation val="minMax"/>
        </c:scaling>
        <c:axPos val="l"/>
        <c:majorGridlines/>
        <c:numFmt formatCode="General" sourceLinked="1"/>
        <c:tickLblPos val="nextTo"/>
        <c:crossAx val="153274624"/>
        <c:crosses val="autoZero"/>
        <c:crossBetween val="between"/>
      </c:valAx>
    </c:plotArea>
    <c:legend>
      <c:legendPos val="b"/>
      <c:legendEntry>
        <c:idx val="0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585521-D124-429C-8499-8916046D6A85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D36B79-C004-4030-B190-405E24E71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4ege.ru/materials_podgotovka/53421-raspisanie-niko-i-vpr-v-2016-2017-uchebnom-godu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3548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Constantia" pitchFamily="18" charset="0"/>
              </a:rPr>
              <a:t>Результаты учебной деятельности </a:t>
            </a:r>
            <a:br>
              <a:rPr lang="ru-RU" b="1" dirty="0" smtClean="0">
                <a:effectLst/>
                <a:latin typeface="Constantia" pitchFamily="18" charset="0"/>
              </a:rPr>
            </a:br>
            <a:r>
              <a:rPr lang="ru-RU" b="1" dirty="0" smtClean="0">
                <a:effectLst/>
                <a:latin typeface="Constantia" pitchFamily="18" charset="0"/>
              </a:rPr>
              <a:t>МОУ </a:t>
            </a:r>
            <a:r>
              <a:rPr lang="ru-RU" b="1" dirty="0" err="1" smtClean="0">
                <a:effectLst/>
                <a:latin typeface="Constantia" pitchFamily="18" charset="0"/>
              </a:rPr>
              <a:t>Хмельниковская</a:t>
            </a:r>
            <a:r>
              <a:rPr lang="ru-RU" b="1" dirty="0" smtClean="0">
                <a:effectLst/>
                <a:latin typeface="Constantia" pitchFamily="18" charset="0"/>
              </a:rPr>
              <a:t> СОШ </a:t>
            </a:r>
            <a:br>
              <a:rPr lang="ru-RU" b="1" dirty="0" smtClean="0">
                <a:effectLst/>
                <a:latin typeface="Constantia" pitchFamily="18" charset="0"/>
              </a:rPr>
            </a:br>
            <a:endParaRPr lang="ru-RU" b="1" dirty="0">
              <a:effectLst/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onstantia" pitchFamily="18" charset="0"/>
              </a:rPr>
              <a:t>2015-2016 учебный год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Государственная итоговая аттестация – 2016</a:t>
            </a:r>
            <a:br>
              <a:rPr lang="ru-RU" sz="4800" b="1" dirty="0" smtClean="0"/>
            </a:br>
            <a:r>
              <a:rPr lang="ru-RU" sz="3200" b="1" dirty="0" smtClean="0"/>
              <a:t>основной показатель результативности образовательной организации</a:t>
            </a:r>
            <a:endParaRPr lang="ru-RU" sz="4800" b="1" dirty="0"/>
          </a:p>
        </p:txBody>
      </p:sp>
      <p:pic>
        <p:nvPicPr>
          <p:cNvPr id="2050" name="Picture 2" descr="C:\Users\Завуч\Desktop\b62669793ddac011dc3871115cdd2dd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3986142" cy="1845014"/>
          </a:xfrm>
          <a:prstGeom prst="rect">
            <a:avLst/>
          </a:prstGeom>
          <a:noFill/>
        </p:spPr>
      </p:pic>
      <p:pic>
        <p:nvPicPr>
          <p:cNvPr id="2051" name="Picture 3" descr="C:\Users\Завуч\Desktop\af44237961d2114824-466x3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76850" y="2639454"/>
            <a:ext cx="3657600" cy="2433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Средний балл ОГЭ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Математика- 82 балла</a:t>
            </a:r>
            <a:br>
              <a:rPr lang="ru-RU" sz="3200" dirty="0" smtClean="0"/>
            </a:br>
            <a:r>
              <a:rPr lang="ru-RU" sz="3200" dirty="0" smtClean="0"/>
              <a:t>Русский язык- 92 балла</a:t>
            </a:r>
            <a:br>
              <a:rPr lang="ru-RU" sz="3200" dirty="0" smtClean="0"/>
            </a:br>
            <a:r>
              <a:rPr lang="ru-RU" sz="3200" dirty="0" smtClean="0"/>
              <a:t> Обществознание- 82 балла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74" y="357166"/>
            <a:ext cx="6400800" cy="150971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Лучшие результаты ЕГЭ</a:t>
            </a:r>
            <a:endParaRPr lang="ru-RU" sz="4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Сравнительный анализ среднего балла ЕГЭ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Средний балл ЕГЭ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Трудоустройство выпускников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9 класс</a:t>
            </a:r>
          </a:p>
          <a:p>
            <a:r>
              <a:rPr lang="ru-RU" sz="1600" dirty="0" smtClean="0"/>
              <a:t>ГПОУ ЯО Ростовский педагогический колледж- 3 чел</a:t>
            </a:r>
            <a:r>
              <a:rPr lang="ru-RU" sz="2000" dirty="0" smtClean="0"/>
              <a:t>.</a:t>
            </a:r>
          </a:p>
          <a:p>
            <a:r>
              <a:rPr lang="ru-RU" sz="1600" dirty="0" smtClean="0"/>
              <a:t>ГПОУ ЯО  Ярославский колледж управления и профессиональных технологий- 2 чел.</a:t>
            </a:r>
          </a:p>
          <a:p>
            <a:r>
              <a:rPr lang="ru-RU" sz="1600" dirty="0" smtClean="0"/>
              <a:t>ГПУ ЯО Борисоглебский политехнический колледж-1 чел.</a:t>
            </a:r>
          </a:p>
          <a:p>
            <a:r>
              <a:rPr lang="ru-RU" sz="1600" dirty="0" smtClean="0"/>
              <a:t>ГПОУ ЯО Ярославский торгово-экономический колледж-1 чел.</a:t>
            </a:r>
          </a:p>
          <a:p>
            <a:r>
              <a:rPr lang="ru-RU" sz="1600" dirty="0" smtClean="0"/>
              <a:t>ГПОУ ЯО Переславский политехнический колледж-1 чел.</a:t>
            </a:r>
          </a:p>
          <a:p>
            <a:r>
              <a:rPr lang="ru-RU" sz="1600" dirty="0" smtClean="0"/>
              <a:t>Московский полиграфический колледж- 1 чел.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11 класс</a:t>
            </a:r>
          </a:p>
          <a:p>
            <a:pPr>
              <a:buNone/>
            </a:pPr>
            <a:r>
              <a:rPr lang="ru-RU" sz="1800" dirty="0" smtClean="0"/>
              <a:t>ЯГУ им. Демидова</a:t>
            </a:r>
          </a:p>
          <a:p>
            <a:pPr>
              <a:buNone/>
            </a:pPr>
            <a:r>
              <a:rPr lang="ru-RU" sz="1800" dirty="0" smtClean="0"/>
              <a:t>ЯГТУ</a:t>
            </a:r>
          </a:p>
          <a:p>
            <a:pPr>
              <a:buNone/>
            </a:pPr>
            <a:r>
              <a:rPr lang="ru-RU" sz="1800" dirty="0" smtClean="0"/>
              <a:t>Ярославский филиал МГУПС (МИИТ)</a:t>
            </a:r>
          </a:p>
          <a:p>
            <a:pPr>
              <a:buNone/>
            </a:pPr>
            <a:r>
              <a:rPr lang="ru-RU" sz="1800" dirty="0" smtClean="0"/>
              <a:t>ГАПОУ Московский Губернский колледж искусств</a:t>
            </a: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85794"/>
            <a:ext cx="68580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dirty="0" smtClean="0"/>
              <a:t> НИКО </a:t>
            </a:r>
          </a:p>
          <a:p>
            <a:pPr fontAlgn="base"/>
            <a:r>
              <a:rPr lang="ru-RU" dirty="0" smtClean="0"/>
              <a:t>Национальные исследования качества образования- это общероссийская программа по оценке качества среднего образования, начатая в 2014 году по инициативе </a:t>
            </a:r>
            <a:r>
              <a:rPr lang="ru-RU" dirty="0" err="1" smtClean="0"/>
              <a:t>Рособрнадзора</a:t>
            </a:r>
            <a:r>
              <a:rPr lang="ru-RU" dirty="0" smtClean="0"/>
              <a:t>. Исследования проводятся в целях развития единого образовательного пространства в Российской Федерации, совершенствования общероссийской системы оценки качества образования. Процедуры включают проведение диагностической работы и анкетирования. Результаты исследований могут быть использованы ОО, муниципальными и региональными органами исполнительной власти, осуществляющими государственное управление в сфере образования, для анализа текущего состояния системы образования и формирования программ её развития.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9294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/>
              <a:t>Всероссийские проверочные работы </a:t>
            </a:r>
            <a:r>
              <a:rPr lang="ru-RU" sz="2000" dirty="0" smtClean="0"/>
              <a:t>— это итоговые контрольные по отдельным предметам ,которые по итогам учебного года проводятся с целью совершенствования образовательных программ, а также для индивидуальной работы с учащимися по устранению имеющихся пробелов в знаниях.</a:t>
            </a:r>
          </a:p>
          <a:p>
            <a:pPr fontAlgn="t"/>
            <a:endParaRPr lang="ru-RU" sz="2000" dirty="0" smtClean="0"/>
          </a:p>
          <a:p>
            <a:pPr fontAlgn="base"/>
            <a:r>
              <a:rPr lang="ru-RU" sz="2000" dirty="0" smtClean="0"/>
              <a:t>Участие во Всероссийских проверочных работах являлось в 2016 году добровольным для всех школ страны, а с 2017 года станет обязательным. В дальнейшем проведение таких работ планируется для всех классов. Контрольные работы проводятся в рамках Национального исследования качества образования (НИКО)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000" dirty="0" smtClean="0"/>
              <a:t>Школы будут проводить работы на основе уже привычных для учеников и учителей форм аттестации – контрольных и самостоятельных работ.</a:t>
            </a:r>
          </a:p>
          <a:p>
            <a:pPr fontAlgn="t"/>
            <a:endParaRPr lang="ru-RU" sz="2000" dirty="0" smtClean="0"/>
          </a:p>
          <a:p>
            <a:pPr fontAlgn="t"/>
            <a:endParaRPr lang="ru-RU" dirty="0" smtClean="0"/>
          </a:p>
          <a:p>
            <a:pPr fontAlgn="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214818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357298"/>
          <a:ext cx="6381753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5"/>
                <a:gridCol w="1857388"/>
                <a:gridCol w="18097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18, 20 апреля 2017 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апреля 2017 г.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27 апреля 2017 г.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 апреля 2017 г. </a:t>
                      </a:r>
                    </a:p>
                    <a:p>
                      <a:r>
                        <a:rPr lang="ru-RU" dirty="0" smtClean="0"/>
                        <a:t>20 апреля 2017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</a:t>
                      </a:r>
                    </a:p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апреля 2017 г. </a:t>
                      </a:r>
                    </a:p>
                    <a:p>
                      <a:r>
                        <a:rPr lang="ru-RU" dirty="0" smtClean="0"/>
                        <a:t>27 апреля 2017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апреля 2017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 класс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27 апреля 2017 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 мая 2017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 мая 2017 г. </a:t>
                      </a:r>
                    </a:p>
                    <a:p>
                      <a:r>
                        <a:rPr lang="ru-RU" dirty="0" smtClean="0"/>
                        <a:t>18 мая 2017 г. </a:t>
                      </a:r>
                      <a:r>
                        <a:rPr lang="ru-RU" dirty="0" err="1" smtClean="0">
                          <a:hlinkClick r:id="rId2"/>
                        </a:rPr>
                        <a:t>l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</a:t>
                      </a:r>
                    </a:p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8794" y="28572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Расписание Всероссийских проверочных работ в 2016-2017 году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effectLst/>
              </a:rPr>
              <a:t>Итоги года</a:t>
            </a:r>
            <a:endParaRPr lang="ru-RU" sz="40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57290" y="1500174"/>
            <a:ext cx="3929090" cy="466344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/>
          <a:lstStyle/>
          <a:p>
            <a:r>
              <a:rPr lang="ru-RU" dirty="0" smtClean="0"/>
              <a:t>Всего учащихся- </a:t>
            </a:r>
            <a:r>
              <a:rPr lang="ru-RU" b="1" dirty="0" smtClean="0"/>
              <a:t>138</a:t>
            </a:r>
          </a:p>
          <a:p>
            <a:r>
              <a:rPr lang="ru-RU" dirty="0" smtClean="0"/>
              <a:t>Аттестовано-       124</a:t>
            </a:r>
          </a:p>
          <a:p>
            <a:r>
              <a:rPr lang="ru-RU" dirty="0" smtClean="0"/>
              <a:t>Отличников-          3</a:t>
            </a:r>
          </a:p>
          <a:p>
            <a:r>
              <a:rPr lang="ru-RU" dirty="0" smtClean="0"/>
              <a:t>На 4 и 5        -           31</a:t>
            </a:r>
          </a:p>
          <a:p>
            <a:r>
              <a:rPr lang="ru-RU" dirty="0" smtClean="0"/>
              <a:t>% качества  -          32</a:t>
            </a:r>
          </a:p>
          <a:p>
            <a:r>
              <a:rPr lang="ru-RU" dirty="0" smtClean="0"/>
              <a:t>С одной 3  -              7</a:t>
            </a:r>
          </a:p>
          <a:p>
            <a:r>
              <a:rPr lang="ru-RU" dirty="0" smtClean="0"/>
              <a:t>Успеваемость-    100%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500174"/>
            <a:ext cx="3575870" cy="464347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Движение учащихся</a:t>
            </a:r>
          </a:p>
          <a:p>
            <a:pPr>
              <a:buNone/>
            </a:pPr>
            <a:r>
              <a:rPr lang="ru-RU" sz="2400" b="1" dirty="0" smtClean="0"/>
              <a:t>За учебный год</a:t>
            </a:r>
          </a:p>
          <a:p>
            <a:r>
              <a:rPr lang="ru-RU" sz="2400" dirty="0" smtClean="0"/>
              <a:t>Прибыло -10 учащихся</a:t>
            </a:r>
          </a:p>
          <a:p>
            <a:r>
              <a:rPr lang="ru-RU" sz="2400" dirty="0" smtClean="0"/>
              <a:t>Выбыли - 4 учащихся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За лето</a:t>
            </a:r>
          </a:p>
          <a:p>
            <a:r>
              <a:rPr lang="ru-RU" sz="2400" dirty="0" smtClean="0"/>
              <a:t>Прибыли- 7 учащихся</a:t>
            </a:r>
          </a:p>
          <a:p>
            <a:r>
              <a:rPr lang="ru-RU" sz="2400" dirty="0" smtClean="0"/>
              <a:t>Выбыли- 6 учащихся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3999" y="2571745"/>
          <a:ext cx="7119969" cy="342902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59036"/>
                <a:gridCol w="757253"/>
                <a:gridCol w="636984"/>
                <a:gridCol w="636984"/>
                <a:gridCol w="641439"/>
                <a:gridCol w="641439"/>
                <a:gridCol w="641439"/>
                <a:gridCol w="481078"/>
                <a:gridCol w="641439"/>
                <a:gridCol w="641439"/>
                <a:gridCol w="641439"/>
              </a:tblGrid>
              <a:tr h="1176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Классы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Учащихся на конец 4 четверти  (без детей 7 и 8 вида)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Аттестовано</a:t>
                      </a:r>
                      <a:endParaRPr lang="ru-RU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40995" algn="l"/>
                        </a:tabLst>
                      </a:pPr>
                      <a:r>
                        <a:rPr lang="ru-RU" sz="1400"/>
                        <a:t>(без 1 кл.)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Отличников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Закончили на «4» и «5»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% кач-ва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закончили с одной "3"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Неуспевающих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% успеваемости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уч-ся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400"/>
                        <a:t>4</a:t>
                      </a:r>
                      <a:endParaRPr lang="ru-RU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5-9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10-11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14480" y="857232"/>
            <a:ext cx="66437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Сводная ведомость успеваемости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за год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Сравнительный анализ качества знаний по классам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Сравнительный анализ качества знаний за 3 года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21442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Итоги посещаемости</a:t>
            </a:r>
            <a:br>
              <a:rPr lang="ru-RU" b="1" dirty="0" smtClean="0"/>
            </a:br>
            <a:r>
              <a:rPr lang="ru-RU" b="1" dirty="0" smtClean="0"/>
              <a:t> учебных занятий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за  2015-2016 учебный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728" y="2857496"/>
          <a:ext cx="7499352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пропущено уроков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Пропущено по болезни и другим уважительным причинам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Пропущено</a:t>
                      </a:r>
                      <a:r>
                        <a:rPr lang="ru-RU" baseline="0" dirty="0" smtClean="0"/>
                        <a:t> без уважительной причины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1-4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5-9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12615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11256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10-11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всего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21273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19914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1359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Сравнительный анализ количества уроков, пропущенных учащимися за </a:t>
            </a:r>
            <a:br>
              <a:rPr lang="ru-RU" sz="2700" b="1" dirty="0" smtClean="0"/>
            </a:br>
            <a:r>
              <a:rPr lang="ru-RU" sz="2700" b="1" dirty="0" smtClean="0"/>
              <a:t>(по четвертям)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Пропущено  уроков без уважительных причин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Группы здоровья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071546"/>
          <a:ext cx="749935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Основная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Подготовительная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Спец.А</a:t>
                      </a:r>
                    </a:p>
                    <a:p>
                      <a:r>
                        <a:rPr lang="ru-RU" dirty="0" smtClean="0"/>
                        <a:t>Спец.Б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 (85%)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(8%)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(2%)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692</TotalTime>
  <Words>619</Words>
  <Application>Microsoft Office PowerPoint</Application>
  <PresentationFormat>Экран (4:3)</PresentationFormat>
  <Paragraphs>246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Результаты учебной деятельности  МОУ Хмельниковская СОШ  </vt:lpstr>
      <vt:lpstr>Итоги года</vt:lpstr>
      <vt:lpstr>Слайд 3</vt:lpstr>
      <vt:lpstr>Сравнительный анализ качества знаний по классам </vt:lpstr>
      <vt:lpstr>Сравнительный анализ качества знаний за 3 года</vt:lpstr>
      <vt:lpstr>Итоги посещаемости  учебных занятий  за  2015-2016 учебный год </vt:lpstr>
      <vt:lpstr>  Сравнительный анализ количества уроков, пропущенных учащимися за  (по четвертям) </vt:lpstr>
      <vt:lpstr> Пропущено  уроков без уважительных причин </vt:lpstr>
      <vt:lpstr>Группы здоровья</vt:lpstr>
      <vt:lpstr>Государственная итоговая аттестация – 2016 основной показатель результативности образовательной организации</vt:lpstr>
      <vt:lpstr>Средний балл ОГЭ</vt:lpstr>
      <vt:lpstr>Математика- 82 балла Русский язык- 92 балла  Обществознание- 82 балла</vt:lpstr>
      <vt:lpstr>Сравнительный анализ среднего балла ЕГЭ</vt:lpstr>
      <vt:lpstr>Средний балл ЕГЭ</vt:lpstr>
      <vt:lpstr>Трудоустройство выпускников</vt:lpstr>
      <vt:lpstr>Слайд 16</vt:lpstr>
      <vt:lpstr>Слайд 17</vt:lpstr>
      <vt:lpstr>Слайд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учебной деятельности  МОУ Хмельниковская СОШ  за 2015-2016 учебный год</dc:title>
  <dc:creator>Завуч</dc:creator>
  <cp:lastModifiedBy>Завуч</cp:lastModifiedBy>
  <cp:revision>56</cp:revision>
  <dcterms:created xsi:type="dcterms:W3CDTF">2016-10-11T10:14:46Z</dcterms:created>
  <dcterms:modified xsi:type="dcterms:W3CDTF">2016-10-14T11:44:31Z</dcterms:modified>
</cp:coreProperties>
</file>