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5" r:id="rId22"/>
    <p:sldId id="277" r:id="rId23"/>
    <p:sldId id="284" r:id="rId24"/>
    <p:sldId id="279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20" autoAdjust="0"/>
  </p:normalViewPr>
  <p:slideViewPr>
    <p:cSldViewPr>
      <p:cViewPr varScale="1">
        <p:scale>
          <a:sx n="65" d="100"/>
          <a:sy n="65" d="100"/>
        </p:scale>
        <p:origin x="-8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500C-D502-4818-8686-D0193032B17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685D-4059-4A9D-AC57-B9CCF8C88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500C-D502-4818-8686-D0193032B17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685D-4059-4A9D-AC57-B9CCF8C88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500C-D502-4818-8686-D0193032B17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685D-4059-4A9D-AC57-B9CCF8C88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500C-D502-4818-8686-D0193032B17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685D-4059-4A9D-AC57-B9CCF8C88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500C-D502-4818-8686-D0193032B17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685D-4059-4A9D-AC57-B9CCF8C88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500C-D502-4818-8686-D0193032B17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685D-4059-4A9D-AC57-B9CCF8C88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500C-D502-4818-8686-D0193032B17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685D-4059-4A9D-AC57-B9CCF8C88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500C-D502-4818-8686-D0193032B17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685D-4059-4A9D-AC57-B9CCF8C88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500C-D502-4818-8686-D0193032B17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685D-4059-4A9D-AC57-B9CCF8C88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500C-D502-4818-8686-D0193032B17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685D-4059-4A9D-AC57-B9CCF8C88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500C-D502-4818-8686-D0193032B17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DE5685D-4059-4A9D-AC57-B9CCF8C885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0C500C-D502-4818-8686-D0193032B17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E5685D-4059-4A9D-AC57-B9CCF8C8850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 pc\Desktop\эмблемы\картинки\1 (1)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81893" t="-399" r="2751" b="79924"/>
          <a:stretch>
            <a:fillRect/>
          </a:stretch>
        </p:blipFill>
        <p:spPr bwMode="auto">
          <a:xfrm>
            <a:off x="6084168" y="4149080"/>
            <a:ext cx="936104" cy="936104"/>
          </a:xfrm>
          <a:prstGeom prst="roundRect">
            <a:avLst/>
          </a:prstGeom>
          <a:noFill/>
        </p:spPr>
      </p:pic>
      <p:pic>
        <p:nvPicPr>
          <p:cNvPr id="2051" name="Picture 3" descr="C:\Users\user pc\Desktop\эмблемы\картинки\1 (1)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79143" t="23625" r="4320" b="55900"/>
          <a:stretch>
            <a:fillRect/>
          </a:stretch>
        </p:blipFill>
        <p:spPr bwMode="auto">
          <a:xfrm>
            <a:off x="3635896" y="4221088"/>
            <a:ext cx="1008112" cy="936104"/>
          </a:xfrm>
          <a:prstGeom prst="roundRect">
            <a:avLst/>
          </a:prstGeom>
          <a:noFill/>
        </p:spPr>
      </p:pic>
      <p:pic>
        <p:nvPicPr>
          <p:cNvPr id="2052" name="Picture 4" descr="C:\Users\user pc\Desktop\эмблемы\картинки\1 (1)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60631" t="16925" r="24013" b="62600"/>
          <a:stretch>
            <a:fillRect/>
          </a:stretch>
        </p:blipFill>
        <p:spPr bwMode="auto">
          <a:xfrm>
            <a:off x="7164288" y="5589240"/>
            <a:ext cx="936104" cy="936104"/>
          </a:xfrm>
          <a:prstGeom prst="roundRect">
            <a:avLst/>
          </a:prstGeom>
          <a:noFill/>
        </p:spPr>
      </p:pic>
      <p:pic>
        <p:nvPicPr>
          <p:cNvPr id="2053" name="Picture 5" descr="C:\Users\user pc\Desktop\эмблемы\картинки\1 (1)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60631" t="43700" r="24013" b="35825"/>
          <a:stretch>
            <a:fillRect/>
          </a:stretch>
        </p:blipFill>
        <p:spPr bwMode="auto">
          <a:xfrm>
            <a:off x="4788024" y="5589240"/>
            <a:ext cx="936104" cy="936104"/>
          </a:xfrm>
          <a:prstGeom prst="roundRect">
            <a:avLst/>
          </a:prstGeom>
          <a:noFill/>
        </p:spPr>
      </p:pic>
      <p:pic>
        <p:nvPicPr>
          <p:cNvPr id="2054" name="Picture 6" descr="C:\Users\user pc\Desktop\эмблемы\картинки\1 (1)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41731" t="32675" r="42913" b="46850"/>
          <a:stretch>
            <a:fillRect/>
          </a:stretch>
        </p:blipFill>
        <p:spPr bwMode="auto">
          <a:xfrm>
            <a:off x="8028384" y="4149080"/>
            <a:ext cx="936104" cy="936104"/>
          </a:xfrm>
          <a:prstGeom prst="roundRect">
            <a:avLst/>
          </a:prstGeom>
          <a:noFill/>
        </p:spPr>
      </p:pic>
      <p:pic>
        <p:nvPicPr>
          <p:cNvPr id="2056" name="Picture 8" descr="C:\Users\user pc\Desktop\эмблемы\картинки\1 (1)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21650" t="51575" r="62994" b="27950"/>
          <a:stretch>
            <a:fillRect/>
          </a:stretch>
        </p:blipFill>
        <p:spPr bwMode="auto">
          <a:xfrm>
            <a:off x="1331640" y="4149080"/>
            <a:ext cx="936104" cy="936104"/>
          </a:xfrm>
          <a:prstGeom prst="roundRect">
            <a:avLst/>
          </a:prstGeom>
          <a:noFill/>
        </p:spPr>
      </p:pic>
      <p:pic>
        <p:nvPicPr>
          <p:cNvPr id="2057" name="Picture 9" descr="C:\Users\user pc\Desktop\эмблемы\картинки\1 (1)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22831" t="78349" r="62994" b="2751"/>
          <a:stretch>
            <a:fillRect/>
          </a:stretch>
        </p:blipFill>
        <p:spPr bwMode="auto">
          <a:xfrm>
            <a:off x="2483768" y="5733256"/>
            <a:ext cx="864096" cy="864096"/>
          </a:xfrm>
          <a:prstGeom prst="roundRect">
            <a:avLst/>
          </a:prstGeom>
          <a:noFill/>
        </p:spPr>
      </p:pic>
      <p:pic>
        <p:nvPicPr>
          <p:cNvPr id="2058" name="Picture 10" descr="C:\Users\user pc\Desktop\эмблемы\картинки\1 (1)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2751" t="73624" r="81893" b="5901"/>
          <a:stretch>
            <a:fillRect/>
          </a:stretch>
        </p:blipFill>
        <p:spPr bwMode="auto">
          <a:xfrm>
            <a:off x="251520" y="5661248"/>
            <a:ext cx="936104" cy="936104"/>
          </a:xfrm>
          <a:prstGeom prst="round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836712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озрождение Олимпийских </a:t>
            </a:r>
            <a:endParaRPr lang="ru-RU" sz="5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2656"/>
            <a:ext cx="309634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молодости, будучи студентом университета, Кубертен активно занимается спортом и на себе почувствовал его благотворное влияние. Окончив университет, Кубертен стал изучать историю древних Олимпийских игр. Несколько раз посещал Грецию и принимал участие в археологических раскопках древних стадионов. 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 pc\Desktop\Новая папка\Раскопки в Греции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5642" t="3036" r="2963" b="8917"/>
          <a:stretch>
            <a:fillRect/>
          </a:stretch>
        </p:blipFill>
        <p:spPr bwMode="auto">
          <a:xfrm>
            <a:off x="3419872" y="1124744"/>
            <a:ext cx="5530344" cy="3960000"/>
          </a:xfrm>
          <a:prstGeom prst="round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338437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Благодаря полеченным знаниям Пьер де Кубертен утвердился в мысли о том, что Олимпийские игры можно возродить, и взялся за это нелёгкое, но благородное дело. С помощью своих друзей и влиятельных политиков он организовал и провёл в Париже I Международный олимпийский конгресс, на котором был создан Международный олимпийский комитет. 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C:\Users\user pc\Desktop\Новая папка\11.Олимпийский комитет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3779912" y="1484784"/>
            <a:ext cx="4905600" cy="252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27984" y="4077072"/>
            <a:ext cx="3838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Международный олимпийский комитет. 1894г.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95536" y="620688"/>
            <a:ext cx="302433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важное событие произошло 23 июня 1894г., и с тех пор во многих странах мира это дата отмечается как Олимпийский день.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user pc\Desktop\Новая папка\12.международный олимпийский день эмбл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484784"/>
            <a:ext cx="5034197" cy="3672000"/>
          </a:xfrm>
          <a:prstGeom prst="round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04664"/>
            <a:ext cx="352839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Международном конгрессе Пьер де Кубертен убедил участников в необходимости создания и развития всемирного олимпийского движения. При активном участии Кубертена на конгрессе был разработан и принят свод основных законов и принципов олимпийского движения, который получил название Олимпийской хартии.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 descr="C:\Users\user pc\Desktop\Новая папка\13.Олимпийские хартии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067944" y="620688"/>
            <a:ext cx="4802014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620688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этом документе говорится, что олимпийское движение – это особая философия жизни, возвышающая и объединяющая в одно целое достоинства тела, воли и разума. Целью Олимпийского движения провозглашается содействие созданию мирного общества, развивающего и сохраняющего человеческое достоинство. Достижение этой цели связывается с гармоничным развитием человека независимо от его национальной и религиозной принадлежности. В Олимпийской хартии специально подчёркивается, что в гармонично развитом человеке сильное, красивое тело должно сочетаться с интеллектом, знаниями, культурой, благородством и честностью.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принятия Олимпийской хартии как основного документа олимпийского движения члены Международного Олимпийского комитета разработали правила организации и проведения Олимпийских игр. Как и в Древней Греции, Олимпийские игры было решено проводить через каждые четыре года. Чтобы подчеркнуть их значимость и благородный замысел, на конгрессе были предложены и утверждены символ и девиз Олимпийских игр, которые сохранились без изменения до нашего времени.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79512" y="298103"/>
            <a:ext cx="331236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Основным символом Олимпийских игр стали пять переплетённых колец (синее, чёрное, красное – сверху; жёлтое и зелёное – снизу).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замыслу их автора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Пьера де Кубертена – сплетённые воедино пять колец символизируют единство пяти континентов, встречу спортсменов всего мира. Синий – Европа, черный – Африка, красный – Америка, жёлтый – Азия, зелёный – Австралия.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user pc\Desktop\Новая папка\14.символ олимпийских иг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556792"/>
            <a:ext cx="5365440" cy="2916000"/>
          </a:xfrm>
          <a:prstGeom prst="round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96752"/>
            <a:ext cx="3528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Девизом Олимпийских игр, который предложил французский священник Анри Дидону, стали слова «Быстрее, выше, сильнее».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7" name="Picture 1" descr="C:\Users\user pc\Desktop\Новая папка\15.Дидон Анр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908720"/>
            <a:ext cx="4233600" cy="4608000"/>
          </a:xfrm>
          <a:prstGeom prst="round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4048" y="5661248"/>
            <a:ext cx="2331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Анри Дидон 1894г.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 pc\Desktop\Новая папка\15.быстрее выше сильнее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7896" b="7884"/>
          <a:stretch>
            <a:fillRect/>
          </a:stretch>
        </p:blipFill>
        <p:spPr bwMode="auto">
          <a:xfrm>
            <a:off x="611560" y="404664"/>
            <a:ext cx="8036111" cy="6012104"/>
          </a:xfrm>
          <a:prstGeom prst="round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51520" y="764704"/>
            <a:ext cx="237626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Впервые эти символ и девиз были представлены на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Олимпийских играх в Афинах в 1896г.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user pc\Desktop\Новая папка\16. Первые игры в Афинах.jpg"/>
          <p:cNvPicPr>
            <a:picLocks noChangeAspect="1" noChangeArrowheads="1"/>
          </p:cNvPicPr>
          <p:nvPr/>
        </p:nvPicPr>
        <p:blipFill>
          <a:blip r:embed="rId2" cstate="print">
            <a:lum bright="30000" contrast="20000"/>
          </a:blip>
          <a:srcRect/>
          <a:stretch>
            <a:fillRect/>
          </a:stretch>
        </p:blipFill>
        <p:spPr bwMode="auto">
          <a:xfrm>
            <a:off x="2915816" y="1268760"/>
            <a:ext cx="5912160" cy="4068000"/>
          </a:xfrm>
          <a:prstGeom prst="round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19872" y="5589240"/>
            <a:ext cx="4629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Первые Олимпийские игры в Афинах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1520" y="1098777"/>
            <a:ext cx="352839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временем к символу и девизу добавились олимпийский флаг и проведение двух важных ритуалов – произнесение олимпийской клятвы и зажжение олимпийского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огня.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Олимпийский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флаг – белое атласное полотнище с изображением пяти переплетённых колец. Поднимая олимпийский флаг, олимпийцы как бы обращаются ко всем людям мира с призывом прекратить распри и вражду, принять участие в празднике мира, насладится красотой спортивных состязаний.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user pc\Desktop\Новая папка\17.олимпийский флаг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3779912" y="1268760"/>
            <a:ext cx="5206613" cy="3780000"/>
          </a:xfrm>
          <a:prstGeom prst="round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 pc\Desktop\Новая папка\01.руины греции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3923928" y="980728"/>
            <a:ext cx="4968552" cy="5406954"/>
          </a:xfrm>
          <a:prstGeom prst="round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51520" y="1196752"/>
            <a:ext cx="3456385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Миновали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столетия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тех пор, как римский император Феодосий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394г. запретил проводить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Олимпийские игры.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это время сама Римская империя распалась.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её обширной территории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возникли новые государства,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 своими традициями 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самобытной культурой.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возрождались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Олимпийские игры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51520" y="5645393"/>
            <a:ext cx="8568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Впервые олимпийский флаг был поднят в 1920г. на Играх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Олимпиады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бельгийском городе Антверпене.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 pc\Desktop\Новая папка\Игры в Антверпене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51520" y="332656"/>
            <a:ext cx="8352928" cy="5184576"/>
          </a:xfrm>
          <a:prstGeom prst="round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79512" y="589330"/>
            <a:ext cx="381642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этих же играх впервые прозвучала олимпийская клятва, текст которой бал написан П. де Кубертеном (сейчас он немного изменился). Ритуал произнесения клятвы символизирует величие и благородство участников Олимпийских игр, их глубокое уважение к своим спортивным соперникам и искреннюю дружбу между ними.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67944" y="1196752"/>
            <a:ext cx="4824536" cy="4968552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Олимпийская клятва спортсменов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«От имени всех спортсменов я обещаю, что мы будем участвовать в этих Играх, уважая и соблюдая правила, по которым они проводятся, в истинно спортивном духе, во славу спорта и во имя чести своих команд».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683568" y="5600273"/>
            <a:ext cx="76328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1968г. на Играх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XIX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Олимпиады в Мехико по предложению Олимпийского комитета СССР появилась клятва спортивных судей.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 pc\Desktop\Новая папка\Мехико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79512" y="332656"/>
            <a:ext cx="8640960" cy="5184576"/>
          </a:xfrm>
          <a:prstGeom prst="round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692696"/>
            <a:ext cx="8352928" cy="5400600"/>
          </a:xfrm>
          <a:prstGeom prst="roundRect">
            <a:avLst>
              <a:gd name="adj" fmla="val 19355"/>
            </a:avLst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Олимпийская клятва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судей.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«От имени всех судей и официальных лиц,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обещаю, что мы будем выполнять наши обязанности во время этих Олимпийских игр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 всей беспристрастностью, уважая и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соблюдая правила, по которым они проводятся в подлинно спортивном духе».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51520" y="344850"/>
            <a:ext cx="295232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Мысль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 олимпийском огне, зажжённом от солнечных лучей на родине Олимпийских игр у развалин храма Зевса в Олимпии, также принадлежит Кубертену. Введение этого ритуала Кубертен обосновал тем, что огонь обладает очистительной силой и его зажжение на Олимпийских играх должно символизировать чистоту помыслов и действий спортсменов.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 pc\Desktop\Новая папка\зажжение огня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3347864" y="1412776"/>
            <a:ext cx="5685600" cy="3708000"/>
          </a:xfrm>
          <a:prstGeom prst="round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87727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Впервые этот ритуал был исполнен в 1928г. на Играх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IX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Олимпиады в Амстердаме (Голландия).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 pc\Desktop\Новая папка\стадион Амстердама.jpg"/>
          <p:cNvPicPr>
            <a:picLocks noChangeAspect="1" noChangeArrowheads="1"/>
          </p:cNvPicPr>
          <p:nvPr/>
        </p:nvPicPr>
        <p:blipFill>
          <a:blip r:embed="rId2" cstate="print">
            <a:lum bright="30000" contrast="30000"/>
          </a:blip>
          <a:srcRect/>
          <a:stretch>
            <a:fillRect/>
          </a:stretch>
        </p:blipFill>
        <p:spPr bwMode="auto">
          <a:xfrm>
            <a:off x="251520" y="404664"/>
            <a:ext cx="8424936" cy="5040560"/>
          </a:xfrm>
          <a:prstGeom prst="round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1520" y="650998"/>
            <a:ext cx="3312368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последних дней своей жизни Пьер де Кубертен оставался признанным лидером Международного олимпийского движения и по праву считается отцом олимпизма. Благодаря его бурной деятельности, а также поддержке прогрессивных людей многих стран мира Олимпийские игры стали сегодня грандиозным культурным событием.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 pc\Desktop\эмблемы\Hand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692696"/>
            <a:ext cx="5292000" cy="5292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user pc\Desktop\Новая папка\02.карта.jpg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395536" y="1268760"/>
            <a:ext cx="8424936" cy="55892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её обширной территории возникли новые государства,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 своими традициями и самобытной культурой.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прежде, у большинства народов спортивные игры и соревнования остались популярными.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средневековой Англии, а затем и в Германии проводились рыцарские турниры.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 descr="C:\Users\user pc\Desktop\Новая папка\03.рыцарский турнир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79512" y="1412776"/>
            <a:ext cx="8712968" cy="5256584"/>
          </a:xfrm>
          <a:prstGeom prst="round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805264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древней Руси устраивались игрища по борьбе, стрельбе из лука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кулачные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бои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385" name="Picture 1" descr="C:\Users\user pc\Desktop\Новая папка\04.кулачные бои.jpg"/>
          <p:cNvPicPr>
            <a:picLocks noChangeAspect="1" noChangeArrowheads="1"/>
          </p:cNvPicPr>
          <p:nvPr/>
        </p:nvPicPr>
        <p:blipFill>
          <a:blip r:embed="rId2" cstate="print"/>
          <a:srcRect r="119" b="2930"/>
          <a:stretch>
            <a:fillRect/>
          </a:stretch>
        </p:blipFill>
        <p:spPr bwMode="auto">
          <a:xfrm>
            <a:off x="251520" y="332656"/>
            <a:ext cx="8496944" cy="5328592"/>
          </a:xfrm>
          <a:prstGeom prst="round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780782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 Франции устраивались состязания по фехтованию и верховой езде.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user pc\Desktop\Новая папка\15.фехтование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251520" y="260647"/>
            <a:ext cx="8568952" cy="5372337"/>
          </a:xfrm>
          <a:prstGeom prst="round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260648"/>
            <a:ext cx="4392488" cy="63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рубеже </a:t>
            </a:r>
            <a:r>
              <a:rPr kumimoji="0" lang="en-US" sz="2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XV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sz="2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XVI 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вв. в странах Европы происходило бурное развитие науки, культуры и образования. В связи с этим появился интерес к изучению истории, в том числе истории Олимпийских 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игр.</a:t>
            </a:r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 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физическими упражнениями были включены </a:t>
            </a:r>
            <a:r>
              <a:rPr kumimoji="0" lang="en-US" sz="2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программу учебных заведений, в армейскую подготовку солдат и офицеров.</a:t>
            </a:r>
            <a:r>
              <a:rPr kumimoji="0" lang="en-US" sz="2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 pc\Desktop\Новая папка\06.поготовка солдат и офицеров.jpg"/>
          <p:cNvPicPr>
            <a:picLocks noChangeAspect="1" noChangeArrowheads="1"/>
          </p:cNvPicPr>
          <p:nvPr/>
        </p:nvPicPr>
        <p:blipFill>
          <a:blip r:embed="rId2" cstate="print">
            <a:lum bright="20000" contrast="-20000"/>
          </a:blip>
          <a:srcRect l="6261" b="5051"/>
          <a:stretch>
            <a:fillRect/>
          </a:stretch>
        </p:blipFill>
        <p:spPr bwMode="auto">
          <a:xfrm>
            <a:off x="4499992" y="836712"/>
            <a:ext cx="4312543" cy="5688632"/>
          </a:xfrm>
          <a:prstGeom prst="round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327485"/>
            <a:ext cx="295232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Постепенно стали появляться спортивные клубы, где занимались гимнастикой, фехтованием, борьбой, различными физическими упражнениями. Руководители клубов составляли правила соревнований и организовывали их проведение.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 pc\Desktop\Новая папка\07.соревнования в спортклубах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2987824" y="1052736"/>
            <a:ext cx="5952000" cy="4464000"/>
          </a:xfrm>
          <a:prstGeom prst="round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488285"/>
            <a:ext cx="381642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Появление во многих странах мира спортивных организаций и клубов, создание международных спортивных объединений стали такой основой, которая позволила французскому учёному, педагогу и общественному деятелю Пьеру де Кубертену претворить в жизнь идею возрождения Олимпийских игр. Именно ему человечество обязано появлением современных Олимпийских игр.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 pc\Desktop\Новая папка\08.Пьер де Кубертен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139952" y="1052736"/>
            <a:ext cx="4762500" cy="4600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328</TotalTime>
  <Words>1021</Words>
  <Application>Microsoft Office PowerPoint</Application>
  <PresentationFormat>Экран (4:3)</PresentationFormat>
  <Paragraphs>51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возрождение Олимпийских игр</dc:title>
  <dc:creator>user pc</dc:creator>
  <cp:lastModifiedBy>1</cp:lastModifiedBy>
  <cp:revision>35</cp:revision>
  <dcterms:created xsi:type="dcterms:W3CDTF">2015-03-29T10:04:35Z</dcterms:created>
  <dcterms:modified xsi:type="dcterms:W3CDTF">2020-04-05T17:40:11Z</dcterms:modified>
</cp:coreProperties>
</file>