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6" r:id="rId2"/>
  </p:sldMasterIdLst>
  <p:sldIdLst>
    <p:sldId id="256" r:id="rId3"/>
    <p:sldId id="261" r:id="rId4"/>
    <p:sldId id="262" r:id="rId5"/>
    <p:sldId id="264" r:id="rId6"/>
    <p:sldId id="275" r:id="rId7"/>
    <p:sldId id="265" r:id="rId8"/>
    <p:sldId id="267" r:id="rId9"/>
    <p:sldId id="266" r:id="rId10"/>
    <p:sldId id="269" r:id="rId11"/>
    <p:sldId id="270" r:id="rId12"/>
    <p:sldId id="273" r:id="rId13"/>
    <p:sldId id="274" r:id="rId14"/>
    <p:sldId id="279" r:id="rId15"/>
    <p:sldId id="281" r:id="rId16"/>
    <p:sldId id="282" r:id="rId17"/>
    <p:sldId id="28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38F8A3B1-02A4-4177-9897-3B491E7C6FE1}" type="datetimeFigureOut">
              <a:rPr lang="ru-RU" smtClean="0"/>
              <a:pPr/>
              <a:t>05.04.2020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E4D1A6C-C270-48B3-9A9A-70A4BB667159}"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E4D1A6C-C270-48B3-9A9A-70A4BB667159}"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E4D1A6C-C270-48B3-9A9A-70A4BB66715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E4D1A6C-C270-48B3-9A9A-70A4BB66715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E4D1A6C-C270-48B3-9A9A-70A4BB66715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8F8A3B1-02A4-4177-9897-3B491E7C6FE1}" type="datetimeFigureOut">
              <a:rPr lang="ru-RU" smtClean="0"/>
              <a:pPr/>
              <a:t>05.04.2020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4D1A6C-C270-48B3-9A9A-70A4BB6671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38F8A3B1-02A4-4177-9897-3B491E7C6FE1}" type="datetimeFigureOut">
              <a:rPr lang="ru-RU" smtClean="0"/>
              <a:pPr/>
              <a:t>05.04.2020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9E4D1A6C-C270-48B3-9A9A-70A4BB667159}"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E4D1A6C-C270-48B3-9A9A-70A4BB667159}"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38F8A3B1-02A4-4177-9897-3B491E7C6FE1}" type="datetimeFigureOut">
              <a:rPr lang="ru-RU" smtClean="0"/>
              <a:pPr/>
              <a:t>05.04.2020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E4D1A6C-C270-48B3-9A9A-70A4BB6671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38F8A3B1-02A4-4177-9897-3B491E7C6FE1}" type="datetimeFigureOut">
              <a:rPr lang="ru-RU" smtClean="0"/>
              <a:pPr/>
              <a:t>05.04.2020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38F8A3B1-02A4-4177-9897-3B491E7C6FE1}" type="datetimeFigureOut">
              <a:rPr lang="ru-RU" smtClean="0"/>
              <a:pPr/>
              <a:t>05.04.2020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E4D1A6C-C270-48B3-9A9A-70A4BB667159}"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8F8A3B1-02A4-4177-9897-3B491E7C6FE1}" type="datetimeFigureOut">
              <a:rPr lang="ru-RU" smtClean="0"/>
              <a:pPr/>
              <a:t>05.04.2020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E4D1A6C-C270-48B3-9A9A-70A4BB667159}"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8F8A3B1-02A4-4177-9897-3B491E7C6FE1}" type="datetimeFigureOut">
              <a:rPr lang="ru-RU" smtClean="0"/>
              <a:pPr/>
              <a:t>05.04.2020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4D1A6C-C270-48B3-9A9A-70A4BB66715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2636912"/>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4000" b="1" dirty="0" smtClean="0">
                <a:ln w="12700">
                  <a:solidFill>
                    <a:schemeClr val="tx2">
                      <a:satMod val="155000"/>
                    </a:schemeClr>
                  </a:solidFill>
                  <a:prstDash val="solid"/>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«ОЛИМПИЙСКИЕ ИГРЫ ДРЕВНОСТИ»</a:t>
            </a:r>
            <a: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ru-R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ru-RU" sz="2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3" name="Подзаголовок 2"/>
          <p:cNvSpPr>
            <a:spLocks noGrp="1"/>
          </p:cNvSpPr>
          <p:nvPr>
            <p:ph type="subTitle" idx="1"/>
          </p:nvPr>
        </p:nvSpPr>
        <p:spPr>
          <a:xfrm>
            <a:off x="5436096" y="4365104"/>
            <a:ext cx="3456384" cy="2160240"/>
          </a:xfrm>
        </p:spPr>
        <p:style>
          <a:lnRef idx="1">
            <a:schemeClr val="accent6"/>
          </a:lnRef>
          <a:fillRef idx="2">
            <a:schemeClr val="accent6"/>
          </a:fillRef>
          <a:effectRef idx="1">
            <a:schemeClr val="accent6"/>
          </a:effectRef>
          <a:fontRef idx="minor">
            <a:schemeClr val="dk1"/>
          </a:fontRef>
        </p:style>
        <p:txBody>
          <a:bodyPr>
            <a:normAutofit/>
          </a:bodyPr>
          <a:lstStyle/>
          <a:p>
            <a:endParaRPr lang="ru-RU" dirty="0" smtClean="0"/>
          </a:p>
        </p:txBody>
      </p:sp>
      <p:pic>
        <p:nvPicPr>
          <p:cNvPr id="8" name="Picture 4"/>
          <p:cNvPicPr>
            <a:picLocks noChangeAspect="1" noChangeArrowheads="1"/>
          </p:cNvPicPr>
          <p:nvPr/>
        </p:nvPicPr>
        <p:blipFill>
          <a:blip r:embed="rId2" cstate="print"/>
          <a:srcRect/>
          <a:stretch>
            <a:fillRect/>
          </a:stretch>
        </p:blipFill>
        <p:spPr bwMode="auto">
          <a:xfrm>
            <a:off x="-20147" y="2636912"/>
            <a:ext cx="9164147" cy="4221088"/>
          </a:xfrm>
          <a:prstGeom prst="rect">
            <a:avLst/>
          </a:prstGeom>
          <a:noFill/>
          <a:ln w="9525">
            <a:noFill/>
            <a:miter lim="800000"/>
            <a:headEnd/>
            <a:tailEnd/>
          </a:ln>
        </p:spPr>
      </p:pic>
      <p:sp>
        <p:nvSpPr>
          <p:cNvPr id="9" name="Прямоугольник 8"/>
          <p:cNvSpPr/>
          <p:nvPr/>
        </p:nvSpPr>
        <p:spPr>
          <a:xfrm>
            <a:off x="4479634" y="2967335"/>
            <a:ext cx="184731" cy="923330"/>
          </a:xfrm>
          <a:prstGeom prst="rect">
            <a:avLst/>
          </a:prstGeom>
          <a:noFill/>
        </p:spPr>
        <p:txBody>
          <a:bodyPr wrap="none" lIns="91440" tIns="45720" rIns="91440" bIns="45720">
            <a:spAutoFit/>
          </a:bodyPr>
          <a:lstStyle/>
          <a:p>
            <a:pPr algn="ct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76057" y="548680"/>
            <a:ext cx="3744416" cy="4955203"/>
          </a:xfrm>
          <a:prstGeom prst="rect">
            <a:avLst/>
          </a:prstGeom>
          <a:noFill/>
        </p:spPr>
        <p:txBody>
          <a:bodyPr wrap="square" rtlCol="0">
            <a:spAutoFit/>
          </a:bodyPr>
          <a:lstStyle/>
          <a:p>
            <a:r>
              <a:rPr lang="ru-RU" sz="2400" b="1" dirty="0" smtClean="0"/>
              <a:t>Олимпийские игры проводились по строгим правилам:</a:t>
            </a:r>
          </a:p>
          <a:p>
            <a:r>
              <a:rPr lang="ru-RU" sz="2400" b="1" dirty="0" smtClean="0"/>
              <a:t>- во время проведения Олимпийских игр, прекращались кровопролитные войны;</a:t>
            </a:r>
          </a:p>
          <a:p>
            <a:pPr>
              <a:buFontTx/>
              <a:buChar char="-"/>
            </a:pPr>
            <a:r>
              <a:rPr lang="ru-RU" sz="2400" b="1" dirty="0" smtClean="0"/>
              <a:t> победителем Олимпийских игр мог стать только один атлет, а все остальные считались побеждёнными;</a:t>
            </a:r>
          </a:p>
          <a:p>
            <a:endParaRPr lang="ru-RU" sz="2800" b="1" dirty="0"/>
          </a:p>
        </p:txBody>
      </p:sp>
      <p:pic>
        <p:nvPicPr>
          <p:cNvPr id="4" name="Picture 2" descr="http://im0-tub-ru.yandex.net/i?id=d2b890f2bae4e1db5fa88b61c2553b38-82-144&amp;n=21"/>
          <p:cNvPicPr>
            <a:picLocks noChangeAspect="1" noChangeArrowheads="1"/>
          </p:cNvPicPr>
          <p:nvPr/>
        </p:nvPicPr>
        <p:blipFill>
          <a:blip r:embed="rId2" cstate="print"/>
          <a:srcRect t="4819"/>
          <a:stretch>
            <a:fillRect/>
          </a:stretch>
        </p:blipFill>
        <p:spPr bwMode="auto">
          <a:xfrm>
            <a:off x="251520" y="548680"/>
            <a:ext cx="446449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36096" y="692696"/>
            <a:ext cx="3312368" cy="4154984"/>
          </a:xfrm>
          <a:prstGeom prst="rect">
            <a:avLst/>
          </a:prstGeom>
        </p:spPr>
        <p:txBody>
          <a:bodyPr wrap="square">
            <a:spAutoFit/>
          </a:bodyPr>
          <a:lstStyle/>
          <a:p>
            <a:r>
              <a:rPr lang="ru-RU" sz="2400" b="1" dirty="0" smtClean="0"/>
              <a:t>- участвовать в Олимпийских играх имели право только свободные греки; рабы, чужестранцы и люди, не обладавшие всей полнотой гражданских прав, на Игры не допускались даже в качестве зрителей.</a:t>
            </a:r>
            <a:endParaRPr lang="ru-RU" sz="2400" b="1" dirty="0"/>
          </a:p>
        </p:txBody>
      </p:sp>
      <p:pic>
        <p:nvPicPr>
          <p:cNvPr id="4" name="Picture 8" descr="Рисунок1"/>
          <p:cNvPicPr>
            <a:picLocks noChangeAspect="1" noChangeArrowheads="1"/>
          </p:cNvPicPr>
          <p:nvPr/>
        </p:nvPicPr>
        <p:blipFill>
          <a:blip r:embed="rId2" cstate="print"/>
          <a:srcRect l="412" t="566" r="412" b="2263"/>
          <a:stretch>
            <a:fillRect/>
          </a:stretch>
        </p:blipFill>
        <p:spPr bwMode="auto">
          <a:xfrm>
            <a:off x="236538" y="692695"/>
            <a:ext cx="4983534" cy="5544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orage-news.ru/wp-content/plugins/wp-o-matic/cache/f6bda_2031.jpg"/>
          <p:cNvPicPr>
            <a:picLocks noChangeAspect="1" noChangeArrowheads="1"/>
          </p:cNvPicPr>
          <p:nvPr/>
        </p:nvPicPr>
        <p:blipFill>
          <a:blip r:embed="rId2" cstate="print"/>
          <a:srcRect/>
          <a:stretch>
            <a:fillRect/>
          </a:stretch>
        </p:blipFill>
        <p:spPr bwMode="auto">
          <a:xfrm>
            <a:off x="323528" y="764704"/>
            <a:ext cx="511256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580112" y="764704"/>
            <a:ext cx="3384376" cy="4524315"/>
          </a:xfrm>
          <a:prstGeom prst="rect">
            <a:avLst/>
          </a:prstGeom>
          <a:noFill/>
        </p:spPr>
        <p:txBody>
          <a:bodyPr wrap="square" rtlCol="0">
            <a:spAutoFit/>
          </a:bodyPr>
          <a:lstStyle/>
          <a:p>
            <a:r>
              <a:rPr lang="ru-RU" sz="2400" b="1" dirty="0" smtClean="0"/>
              <a:t>- атлеты, нанёсшие соперникам смертельные увечья, изгонялись со стадиона, а их победы не засчитывались;</a:t>
            </a:r>
          </a:p>
          <a:p>
            <a:r>
              <a:rPr lang="ru-RU" sz="2400" b="1" dirty="0" smtClean="0"/>
              <a:t>- на территорию Олимпии никто не имел права вступать с оружием, нарушитель наказывался огромным штрафом.</a:t>
            </a:r>
            <a:endParaRPr lang="ru-RU" sz="2400" b="1"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6056" y="476672"/>
            <a:ext cx="3888432" cy="4154984"/>
          </a:xfrm>
          <a:prstGeom prst="rect">
            <a:avLst/>
          </a:prstGeom>
          <a:noFill/>
        </p:spPr>
        <p:txBody>
          <a:bodyPr wrap="square" rtlCol="0">
            <a:spAutoFit/>
          </a:bodyPr>
          <a:lstStyle/>
          <a:p>
            <a:r>
              <a:rPr lang="ru-RU" sz="2400" b="1" dirty="0" smtClean="0"/>
              <a:t>Программа соревнований Олимпийских игр была разнообразной и интересной. Самым трудным и популярным состязанием был </a:t>
            </a:r>
            <a:r>
              <a:rPr lang="ru-RU" sz="2400" b="1" i="1" u="sng" dirty="0" smtClean="0"/>
              <a:t>пентатлон (пятиборье)</a:t>
            </a:r>
            <a:r>
              <a:rPr lang="ru-RU" sz="2400" b="1" dirty="0" smtClean="0"/>
              <a:t>, который включал в себя </a:t>
            </a:r>
            <a:r>
              <a:rPr lang="ru-RU" sz="2400" b="1" i="1" u="sng" dirty="0" smtClean="0"/>
              <a:t>бег, прыжки в длину с места, метание копья </a:t>
            </a:r>
            <a:r>
              <a:rPr lang="ru-RU" sz="2400" b="1" dirty="0" smtClean="0"/>
              <a:t>и </a:t>
            </a:r>
            <a:r>
              <a:rPr lang="ru-RU" sz="2400" b="1" i="1" u="sng" dirty="0" smtClean="0"/>
              <a:t>диска</a:t>
            </a:r>
            <a:r>
              <a:rPr lang="ru-RU" sz="2400" b="1" dirty="0" smtClean="0"/>
              <a:t> и </a:t>
            </a:r>
            <a:r>
              <a:rPr lang="ru-RU" sz="2400" b="1" i="1" u="sng" dirty="0" smtClean="0"/>
              <a:t>борьбу</a:t>
            </a:r>
            <a:r>
              <a:rPr lang="ru-RU" sz="2400" b="1" dirty="0" smtClean="0"/>
              <a:t>.</a:t>
            </a:r>
            <a:endParaRPr lang="ru-RU" sz="2400" b="1" dirty="0"/>
          </a:p>
        </p:txBody>
      </p:sp>
      <p:pic>
        <p:nvPicPr>
          <p:cNvPr id="3" name="Picture 2" descr="http://img10.proshkolu.ru/content/media/pic/std/4000000/3683000/3682967-056baaf7e0d8cf45.jpg"/>
          <p:cNvPicPr>
            <a:picLocks noChangeAspect="1" noChangeArrowheads="1"/>
          </p:cNvPicPr>
          <p:nvPr/>
        </p:nvPicPr>
        <p:blipFill>
          <a:blip r:embed="rId2" cstate="print"/>
          <a:srcRect/>
          <a:stretch>
            <a:fillRect/>
          </a:stretch>
        </p:blipFill>
        <p:spPr bwMode="auto">
          <a:xfrm>
            <a:off x="179512" y="620688"/>
            <a:ext cx="4536504"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476672"/>
            <a:ext cx="3456385" cy="2677656"/>
          </a:xfrm>
          <a:prstGeom prst="rect">
            <a:avLst/>
          </a:prstGeom>
          <a:noFill/>
        </p:spPr>
        <p:txBody>
          <a:bodyPr wrap="square" rtlCol="0">
            <a:spAutoFit/>
          </a:bodyPr>
          <a:lstStyle/>
          <a:p>
            <a:r>
              <a:rPr lang="ru-RU" sz="2400" b="1" dirty="0" smtClean="0"/>
              <a:t>Кроме </a:t>
            </a:r>
            <a:r>
              <a:rPr lang="ru-RU" sz="2400" b="1" i="1" u="sng" dirty="0" smtClean="0"/>
              <a:t>пентатлона</a:t>
            </a:r>
            <a:r>
              <a:rPr lang="ru-RU" sz="2400" b="1" dirty="0" smtClean="0"/>
              <a:t>, в программу входили соревнования по </a:t>
            </a:r>
            <a:r>
              <a:rPr lang="ru-RU" sz="2400" b="1" i="1" u="sng" dirty="0" smtClean="0"/>
              <a:t>кулачному бою, верховой езде и гонкам на колесницах</a:t>
            </a:r>
            <a:r>
              <a:rPr lang="ru-RU" sz="2400" b="1" dirty="0" smtClean="0"/>
              <a:t>, а также известный </a:t>
            </a:r>
            <a:r>
              <a:rPr lang="ru-RU" sz="2400" b="1" i="1" u="sng" dirty="0" smtClean="0"/>
              <a:t>панкратион</a:t>
            </a:r>
            <a:r>
              <a:rPr lang="ru-RU" sz="2400" b="1" dirty="0" smtClean="0"/>
              <a:t>.</a:t>
            </a:r>
            <a:endParaRPr lang="ru-RU" sz="2400" b="1" dirty="0"/>
          </a:p>
        </p:txBody>
      </p:sp>
      <p:pic>
        <p:nvPicPr>
          <p:cNvPr id="3" name="Picture 2" descr="http://im0-tub-ru.yandex.net/i?id=8d22efea833e417bbbeb31d3c6ee1c56-141-144&amp;n=21"/>
          <p:cNvPicPr>
            <a:picLocks noChangeAspect="1" noChangeArrowheads="1"/>
          </p:cNvPicPr>
          <p:nvPr/>
        </p:nvPicPr>
        <p:blipFill>
          <a:blip r:embed="rId2" cstate="print"/>
          <a:srcRect/>
          <a:stretch>
            <a:fillRect/>
          </a:stretch>
        </p:blipFill>
        <p:spPr bwMode="auto">
          <a:xfrm>
            <a:off x="395537" y="620688"/>
            <a:ext cx="4752528"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001643"/>
          </a:xfrm>
          <a:prstGeom prst="rect">
            <a:avLst/>
          </a:prstGeom>
          <a:noFill/>
        </p:spPr>
        <p:txBody>
          <a:bodyPr wrap="square" rtlCol="0">
            <a:spAutoFit/>
          </a:bodyPr>
          <a:lstStyle/>
          <a:p>
            <a:r>
              <a:rPr lang="ru-RU" sz="2400" b="1" dirty="0" smtClean="0"/>
              <a:t>   Выступать на Олимпийских играх было большой честью и ответственностью. Каждому атлету надо было много и упорно тренироваться, а за месяц до начала Игр следовало прибыть в Олимпию и там продолжить тренировки.</a:t>
            </a:r>
          </a:p>
          <a:p>
            <a:r>
              <a:rPr lang="ru-RU" sz="2400" b="1" dirty="0" smtClean="0"/>
              <a:t>    На олимпийских играх можно было не только увидеть состязания атлетов, но и услышать выступления ораторов, философов и поэтов. Великие мыслители и учёные, например, такие как Пифагор, Аристотель, Платон, Геродот, считали за честь присутствовать на Олимпийских играх. Кстати, легендарный олимпийский чемпион древности Милон был учеником великого Пифагора.</a:t>
            </a:r>
          </a:p>
          <a:p>
            <a:r>
              <a:rPr lang="ru-RU" sz="2400" b="1" dirty="0" smtClean="0"/>
              <a:t>   Многие древние государства пережили не только период расцвета, но и период упадка, распада. Пришли тяжёлые времена и для Греции. Она была завоёвана Римской империей, которая установила свои порядки и законы, принесла свою культуру и обычаи.</a:t>
            </a:r>
            <a:endParaRPr lang="ru-RU" sz="2400" b="1"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3" y="260648"/>
            <a:ext cx="8784976" cy="6884323"/>
          </a:xfrm>
          <a:prstGeom prst="rect">
            <a:avLst/>
          </a:prstGeom>
          <a:noFill/>
        </p:spPr>
        <p:txBody>
          <a:bodyPr wrap="square" rtlCol="0">
            <a:spAutoFit/>
          </a:bodyPr>
          <a:lstStyle/>
          <a:p>
            <a:r>
              <a:rPr lang="ru-RU" sz="2400" b="1" dirty="0" smtClean="0"/>
              <a:t>   Однако Олимпийские игры продолжались проводиться регулярно, раз в четыре года. Конечно, правила и программа соревнований с течением времени изменилось. На Играх стали появляться атлеты из Сирии, Александрии, Вавилона – собственно представители всех народов, которые населяли огромную Римскую империю. Просуществовав более тысячу лет, в 394 году нашей эры Олимпийские игры были запрещены, а Олимпия с её храмами и стадионами разрушена. </a:t>
            </a:r>
          </a:p>
          <a:p>
            <a:r>
              <a:rPr lang="ru-RU" sz="2400" b="1" dirty="0" smtClean="0"/>
              <a:t>   Память о ярчайшем культурном явлении древности передавалось новым поколениям. Это позволило в 1896 году (через 2100 лет) возродить Олимпийские игры, которые вот уже более ста лет регулярно, через каждые четыре года, проводятся в разных странах мира.</a:t>
            </a:r>
          </a:p>
          <a:p>
            <a:r>
              <a:rPr lang="ru-RU" sz="2400" b="1" dirty="0" smtClean="0"/>
              <a:t>   Конечно, не все могут принять участие в Олимпийских играх. Но стремиться к этому надо. Начинать следует с занятий физическими упражнениями в школе и дома, в кружках и секциях.</a:t>
            </a:r>
          </a:p>
          <a:p>
            <a:r>
              <a:rPr lang="ru-RU" sz="2400" b="1" dirty="0" smtClean="0"/>
              <a:t>   </a:t>
            </a:r>
            <a:endParaRPr lang="ru-RU" sz="24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http://bigslide.ru/images/14/13957/960/img2.jpg"/>
          <p:cNvPicPr>
            <a:picLocks/>
          </p:cNvPicPr>
          <p:nvPr/>
        </p:nvPicPr>
        <p:blipFill>
          <a:blip r:embed="rId2" cstate="print"/>
          <a:srcRect l="18760" t="17683" r="17745" b="13821"/>
          <a:stretch>
            <a:fillRect/>
          </a:stretch>
        </p:blipFill>
        <p:spPr bwMode="auto">
          <a:xfrm>
            <a:off x="323528" y="404664"/>
            <a:ext cx="4320480"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4860032" y="260648"/>
            <a:ext cx="3816424" cy="5632311"/>
          </a:xfrm>
          <a:prstGeom prst="rect">
            <a:avLst/>
          </a:prstGeom>
        </p:spPr>
        <p:txBody>
          <a:bodyPr wrap="square">
            <a:spAutoFit/>
          </a:bodyPr>
          <a:lstStyle/>
          <a:p>
            <a:r>
              <a:rPr lang="ru-RU" sz="2000" b="1" dirty="0" smtClean="0"/>
              <a:t>Люди с древних времён соревновались в силе, быстроте, выносливости. Самыми крупными соревнованиями древности были Олимпийские игры.</a:t>
            </a:r>
          </a:p>
          <a:p>
            <a:r>
              <a:rPr lang="ru-RU" sz="2000" b="1" dirty="0" smtClean="0"/>
              <a:t>Учённые многих стран до сих пор высказывают разные мнения о времени появления Олимпийских игр, о правилах их проведения и первых победителях. Но все они сходятся в том, что Олимпийские игры Возникли в Древней Греции. Об этом свидетельствуют и дошедшие до нас мифы и легенды этой страны.</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8064" y="404664"/>
            <a:ext cx="3528392" cy="5940088"/>
          </a:xfrm>
          <a:prstGeom prst="rect">
            <a:avLst/>
          </a:prstGeom>
          <a:noFill/>
        </p:spPr>
        <p:txBody>
          <a:bodyPr wrap="square" rtlCol="0">
            <a:spAutoFit/>
          </a:bodyPr>
          <a:lstStyle/>
          <a:p>
            <a:r>
              <a:rPr lang="ru-RU" sz="2000" b="1" dirty="0" smtClean="0"/>
              <a:t>Сыну бога Зевса, легендарному герою Древней Греции Гераклу, посвящено несколько Мифов. В одном из них рассказывается о том, что Геракл должен был очистить от навоза огромный скотный двор царя Авгия, у которого были несметные стада. Авгий был уверен, что такую работу выполнить одному человеку, да ещё за один день, не под силу. Однако Геракл взялся за это поручение. Он разрушил с двух противоположных сторон стену, окружающую скотный двор, и отвёл в него воду протекавших рядом рек. </a:t>
            </a:r>
            <a:endParaRPr lang="ru-RU" sz="2000" b="1" dirty="0"/>
          </a:p>
        </p:txBody>
      </p:sp>
      <p:pic>
        <p:nvPicPr>
          <p:cNvPr id="4" name="Picture 2" descr="http://i.imgur.com/8B7s5.jpg"/>
          <p:cNvPicPr>
            <a:picLocks noChangeAspect="1" noChangeArrowheads="1"/>
          </p:cNvPicPr>
          <p:nvPr/>
        </p:nvPicPr>
        <p:blipFill>
          <a:blip r:embed="rId2" cstate="print"/>
          <a:srcRect/>
          <a:stretch>
            <a:fillRect/>
          </a:stretch>
        </p:blipFill>
        <p:spPr bwMode="auto">
          <a:xfrm>
            <a:off x="155574" y="476672"/>
            <a:ext cx="4560441" cy="5688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9952" y="1988840"/>
            <a:ext cx="184731" cy="369332"/>
          </a:xfrm>
          <a:prstGeom prst="rect">
            <a:avLst/>
          </a:prstGeom>
          <a:noFill/>
        </p:spPr>
        <p:txBody>
          <a:bodyPr wrap="none" rtlCol="0">
            <a:spAutoFit/>
          </a:bodyPr>
          <a:lstStyle/>
          <a:p>
            <a:endParaRPr lang="ru-RU" dirty="0"/>
          </a:p>
        </p:txBody>
      </p:sp>
      <p:pic>
        <p:nvPicPr>
          <p:cNvPr id="3" name="Picture 2" descr="&amp;Pcy;&amp;rcy;&amp;iecy;&amp;zcy;&amp;iecy;&amp;ncy;&amp;tcy;&amp;acy;&amp;tscy;&amp;icy;&amp;yacy; &amp;ncy;&amp;acy; &amp;tcy;&amp;iecy;&amp;mcy;&amp;ucy; &quot;&amp;Mcy;&amp;icy;&amp;fcy;&amp;ycy; &amp;Dcy;&amp;rcy;&amp;iecy;&amp;vcy;&amp;ncy;&amp;iecy;&amp;jcy; &amp;Gcy;&amp;rcy;&amp;iecy;&amp;tscy;&amp;icy;&amp;icy;. &amp;Pcy;&amp;ocy;&amp;dcy;&amp;vcy;&amp;icy;&amp;gcy;&amp;icy; &amp;Gcy;&amp;iecy;&amp;rcy;&amp;acy;&amp;kcy;&amp;lcy;&amp;acy;&quot; - &amp;scy;&amp;kcy;&amp;acy;&amp;chcy;&amp;acy;&amp;tcy;&amp;softcy; &amp;bcy;&amp;iecy;&amp;scy;&amp;pcy;&amp;lcy;&amp;acy;&amp;tcy;&amp;ncy;&amp;ocy; &amp;pcy;&amp;rcy;&amp;iecy;&amp;zcy;&amp;iecy;&amp;ncy;&amp;tcy;&amp;acy;&amp;tscy;&amp;icy;&amp;icy; &amp;pcy;&amp;ocy; &amp;Lcy;&amp;icy;&amp;tcy;&amp;iecy;&amp;rcy;&amp;acy;&amp;tcy;&amp;ucy;&amp;rcy;&amp;iecy;"/>
          <p:cNvPicPr>
            <a:picLocks noChangeAspect="1" noChangeArrowheads="1"/>
          </p:cNvPicPr>
          <p:nvPr/>
        </p:nvPicPr>
        <p:blipFill>
          <a:blip r:embed="rId2" cstate="print"/>
          <a:srcRect l="53378" t="22500" r="8108" b="8750"/>
          <a:stretch>
            <a:fillRect/>
          </a:stretch>
        </p:blipFill>
        <p:spPr bwMode="auto">
          <a:xfrm>
            <a:off x="395536" y="476672"/>
            <a:ext cx="4032448" cy="590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4932040" y="332656"/>
            <a:ext cx="3960441" cy="6063198"/>
          </a:xfrm>
          <a:prstGeom prst="rect">
            <a:avLst/>
          </a:prstGeom>
          <a:noFill/>
        </p:spPr>
        <p:txBody>
          <a:bodyPr wrap="square" rtlCol="0">
            <a:spAutoFit/>
          </a:bodyPr>
          <a:lstStyle/>
          <a:p>
            <a:r>
              <a:rPr lang="ru-RU" sz="2000" b="1" dirty="0" smtClean="0"/>
              <a:t>Хлынувшие потоки в один день унесли весь навоз. После этого Геракл быстро восстановил стены. Совершив свой подвиг, Геракл учредил Олимпийские игры. Кроме этого, древние мифы донесли до нас ещё некоторые интересные подробности. Так, для соревнований в беге Геракл собственными стопами отмерил длину олимпийской дистанции, которая составляла 600 стоп. Это расстояние стало одной из самых распространённых мер длины, которую назвали </a:t>
            </a:r>
            <a:r>
              <a:rPr lang="ru-RU" sz="2400" i="1" u="sng" dirty="0" smtClean="0"/>
              <a:t>стадией</a:t>
            </a:r>
            <a:r>
              <a:rPr lang="ru-RU" sz="2000" b="1" dirty="0" smtClean="0"/>
              <a:t>.  А позже от этого названия возникло слово </a:t>
            </a:r>
            <a:r>
              <a:rPr lang="ru-RU" sz="2400" i="1" u="sng" dirty="0" smtClean="0"/>
              <a:t>стадион</a:t>
            </a:r>
            <a:r>
              <a:rPr lang="ru-RU" sz="2400" b="1" i="1" u="sng" dirty="0" smtClean="0"/>
              <a:t> </a:t>
            </a:r>
            <a:r>
              <a:rPr lang="ru-RU" sz="2000" b="1" dirty="0" smtClean="0"/>
              <a:t>– место соревнования атлетов.</a:t>
            </a:r>
            <a:endParaRPr lang="ru-RU" sz="2000" b="1"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0032" y="620688"/>
            <a:ext cx="3888433" cy="3416320"/>
          </a:xfrm>
          <a:prstGeom prst="rect">
            <a:avLst/>
          </a:prstGeom>
          <a:noFill/>
        </p:spPr>
        <p:txBody>
          <a:bodyPr wrap="square" rtlCol="0">
            <a:spAutoFit/>
          </a:bodyPr>
          <a:lstStyle/>
          <a:p>
            <a:r>
              <a:rPr lang="ru-RU" sz="2400" b="1" dirty="0" smtClean="0"/>
              <a:t>В программу Олимпийских игр Геракл предложил включить </a:t>
            </a:r>
            <a:r>
              <a:rPr lang="ru-RU" sz="2400" i="1" u="sng" dirty="0" smtClean="0"/>
              <a:t>панкратион</a:t>
            </a:r>
            <a:r>
              <a:rPr lang="ru-RU" sz="2400" b="1" dirty="0" smtClean="0"/>
              <a:t> – довольно суровый вид состязаний, соединявший в себе борьбу и кулачный бой. Геракл сам принял участие в этом состязании и стал победителем. </a:t>
            </a:r>
            <a:endParaRPr lang="ru-RU" sz="2400" b="1" dirty="0"/>
          </a:p>
        </p:txBody>
      </p:sp>
      <p:pic>
        <p:nvPicPr>
          <p:cNvPr id="3" name="Picture 2" descr="http://unnatural.ru/wp-content/uploads/2012/09/092712_1714_10.jpg"/>
          <p:cNvPicPr>
            <a:picLocks noChangeAspect="1" noChangeArrowheads="1"/>
          </p:cNvPicPr>
          <p:nvPr/>
        </p:nvPicPr>
        <p:blipFill>
          <a:blip r:embed="rId2" cstate="print"/>
          <a:srcRect/>
          <a:stretch>
            <a:fillRect/>
          </a:stretch>
        </p:blipFill>
        <p:spPr bwMode="auto">
          <a:xfrm>
            <a:off x="395536" y="476672"/>
            <a:ext cx="4176463" cy="439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atic1.wikia.nocookie.net/__cb20100424230141/warriorprincess/images/a/a4/Olympus.jpg"/>
          <p:cNvPicPr>
            <a:picLocks noChangeAspect="1" noChangeArrowheads="1"/>
          </p:cNvPicPr>
          <p:nvPr/>
        </p:nvPicPr>
        <p:blipFill>
          <a:blip r:embed="rId2" cstate="print"/>
          <a:srcRect/>
          <a:stretch>
            <a:fillRect/>
          </a:stretch>
        </p:blipFill>
        <p:spPr bwMode="auto">
          <a:xfrm>
            <a:off x="467544" y="764704"/>
            <a:ext cx="4392488"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Прямоугольник 2"/>
          <p:cNvSpPr/>
          <p:nvPr/>
        </p:nvSpPr>
        <p:spPr>
          <a:xfrm>
            <a:off x="5004048" y="620688"/>
            <a:ext cx="3744416" cy="2308324"/>
          </a:xfrm>
          <a:prstGeom prst="rect">
            <a:avLst/>
          </a:prstGeom>
        </p:spPr>
        <p:txBody>
          <a:bodyPr wrap="square">
            <a:spAutoFit/>
          </a:bodyPr>
          <a:lstStyle/>
          <a:p>
            <a:r>
              <a:rPr lang="ru-RU" sz="2400" b="1" dirty="0" smtClean="0"/>
              <a:t>Из немногочисленных источников известно, что древние Олимпийские игры проводились у подножья священной горы Олимп.  </a:t>
            </a:r>
            <a:endParaRPr lang="ru-RU" sz="24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996952"/>
            <a:ext cx="6840760" cy="369332"/>
          </a:xfrm>
          <a:prstGeom prst="rect">
            <a:avLst/>
          </a:prstGeom>
          <a:noFill/>
        </p:spPr>
        <p:txBody>
          <a:bodyPr wrap="square" rtlCol="0">
            <a:spAutoFit/>
          </a:bodyPr>
          <a:lstStyle/>
          <a:p>
            <a:endParaRPr lang="ru-RU" dirty="0"/>
          </a:p>
        </p:txBody>
      </p:sp>
      <p:pic>
        <p:nvPicPr>
          <p:cNvPr id="1026" name="Picture 2" descr="http://pix.com.ua/db/architecture/misc/architecture_1/b-803093.jpg"/>
          <p:cNvPicPr>
            <a:picLocks noChangeAspect="1" noChangeArrowheads="1"/>
          </p:cNvPicPr>
          <p:nvPr/>
        </p:nvPicPr>
        <p:blipFill>
          <a:blip r:embed="rId2" cstate="print"/>
          <a:srcRect/>
          <a:stretch>
            <a:fillRect/>
          </a:stretch>
        </p:blipFill>
        <p:spPr bwMode="auto">
          <a:xfrm>
            <a:off x="467544" y="548680"/>
            <a:ext cx="5184576"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796137" y="548680"/>
            <a:ext cx="3168352" cy="1938992"/>
          </a:xfrm>
          <a:prstGeom prst="rect">
            <a:avLst/>
          </a:prstGeom>
          <a:noFill/>
        </p:spPr>
        <p:txBody>
          <a:bodyPr wrap="square" rtlCol="0">
            <a:spAutoFit/>
          </a:bodyPr>
          <a:lstStyle/>
          <a:p>
            <a:r>
              <a:rPr lang="ru-RU" sz="2400" b="1" dirty="0" smtClean="0"/>
              <a:t>Соревнования проводились в специальных архитектурных сооружениях. </a:t>
            </a:r>
            <a:endParaRPr lang="ru-RU" sz="2400" b="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9992" y="3356992"/>
            <a:ext cx="184731" cy="369332"/>
          </a:xfrm>
          <a:prstGeom prst="rect">
            <a:avLst/>
          </a:prstGeom>
          <a:noFill/>
        </p:spPr>
        <p:txBody>
          <a:bodyPr wrap="none" rtlCol="0">
            <a:spAutoFit/>
          </a:bodyPr>
          <a:lstStyle/>
          <a:p>
            <a:endParaRPr lang="ru-RU" dirty="0"/>
          </a:p>
        </p:txBody>
      </p:sp>
      <p:sp>
        <p:nvSpPr>
          <p:cNvPr id="6" name="TextBox 5"/>
          <p:cNvSpPr txBox="1"/>
          <p:nvPr/>
        </p:nvSpPr>
        <p:spPr>
          <a:xfrm>
            <a:off x="5652121" y="548680"/>
            <a:ext cx="3240360" cy="3908762"/>
          </a:xfrm>
          <a:prstGeom prst="rect">
            <a:avLst/>
          </a:prstGeom>
          <a:noFill/>
        </p:spPr>
        <p:txBody>
          <a:bodyPr wrap="square" rtlCol="0">
            <a:spAutoFit/>
          </a:bodyPr>
          <a:lstStyle/>
          <a:p>
            <a:r>
              <a:rPr lang="ru-RU" sz="2400" b="1" dirty="0" smtClean="0"/>
              <a:t>Как утверждают историки, первые Олимпийские игры древности состоялись в 776 году до нашей эры. Они проходили в городе Олимпия – историческом и культурном центре</a:t>
            </a:r>
            <a:r>
              <a:rPr lang="ru-RU" sz="2800" b="1" dirty="0" smtClean="0"/>
              <a:t> </a:t>
            </a:r>
            <a:r>
              <a:rPr lang="ru-RU" sz="2400" b="1" dirty="0" smtClean="0"/>
              <a:t>Древней Греции.</a:t>
            </a:r>
            <a:endParaRPr lang="ru-RU" sz="2400" b="1" dirty="0"/>
          </a:p>
        </p:txBody>
      </p:sp>
      <p:pic>
        <p:nvPicPr>
          <p:cNvPr id="7" name="Picture 4" descr="24015"/>
          <p:cNvPicPr>
            <a:picLocks noChangeAspect="1" noChangeArrowheads="1"/>
          </p:cNvPicPr>
          <p:nvPr/>
        </p:nvPicPr>
        <p:blipFill>
          <a:blip r:embed="rId2" cstate="print">
            <a:lum bright="6000"/>
          </a:blip>
          <a:srcRect/>
          <a:stretch>
            <a:fillRect/>
          </a:stretch>
        </p:blipFill>
        <p:spPr bwMode="auto">
          <a:xfrm>
            <a:off x="539552" y="764704"/>
            <a:ext cx="4680519" cy="5485284"/>
          </a:xfrm>
          <a:prstGeom prst="rect">
            <a:avLst/>
          </a:prstGeom>
          <a:noFill/>
          <a:ln w="76200">
            <a:solidFill>
              <a:srgbClr val="000000"/>
            </a:solid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1.vgorode.ru/39600192/79540698/6.jpeg"/>
          <p:cNvPicPr>
            <a:picLocks noChangeAspect="1" noChangeArrowheads="1"/>
          </p:cNvPicPr>
          <p:nvPr/>
        </p:nvPicPr>
        <p:blipFill>
          <a:blip r:embed="rId2" cstate="print"/>
          <a:srcRect/>
          <a:stretch>
            <a:fillRect/>
          </a:stretch>
        </p:blipFill>
        <p:spPr bwMode="auto">
          <a:xfrm>
            <a:off x="467544" y="476672"/>
            <a:ext cx="4680520" cy="5544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5436097" y="404664"/>
            <a:ext cx="3456384" cy="2677656"/>
          </a:xfrm>
          <a:prstGeom prst="rect">
            <a:avLst/>
          </a:prstGeom>
          <a:noFill/>
        </p:spPr>
        <p:txBody>
          <a:bodyPr wrap="square" rtlCol="0">
            <a:spAutoFit/>
          </a:bodyPr>
          <a:lstStyle/>
          <a:p>
            <a:r>
              <a:rPr lang="ru-RU" sz="2400" b="1" dirty="0" smtClean="0"/>
              <a:t>До нас дошли имена первых победителей Олимпийских игр – это атлет из города Элиды </a:t>
            </a:r>
            <a:r>
              <a:rPr lang="ru-RU" sz="2400" b="1" dirty="0" err="1" smtClean="0"/>
              <a:t>Корибос</a:t>
            </a:r>
            <a:r>
              <a:rPr lang="ru-RU" sz="2400" b="1" dirty="0" smtClean="0"/>
              <a:t>, борец Милон, бегун и кулачный боец </a:t>
            </a:r>
            <a:r>
              <a:rPr lang="ru-RU" sz="2400" b="1" dirty="0" err="1" smtClean="0"/>
              <a:t>Феаген</a:t>
            </a:r>
            <a:r>
              <a:rPr lang="ru-RU" sz="2400" b="1" dirty="0" smtClean="0"/>
              <a:t> и др.</a:t>
            </a:r>
            <a:endParaRPr lang="ru-RU" sz="2400" b="1"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807</Words>
  <Application>Microsoft Office PowerPoint</Application>
  <PresentationFormat>Экран (4:3)</PresentationFormat>
  <Paragraphs>25</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Литейная</vt:lpstr>
      <vt:lpstr>Трек</vt:lpstr>
      <vt:lpstr> «ОЛИМПИЙСКИЕ ИГРЫ ДРЕВНОСТИ»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 pc</dc:creator>
  <cp:lastModifiedBy>1</cp:lastModifiedBy>
  <cp:revision>55</cp:revision>
  <dcterms:created xsi:type="dcterms:W3CDTF">2015-01-06T08:19:24Z</dcterms:created>
  <dcterms:modified xsi:type="dcterms:W3CDTF">2020-04-05T15:33:09Z</dcterms:modified>
</cp:coreProperties>
</file>