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4" r:id="rId7"/>
    <p:sldId id="262" r:id="rId8"/>
    <p:sldId id="263" r:id="rId9"/>
    <p:sldId id="265" r:id="rId10"/>
    <p:sldId id="266" r:id="rId11"/>
    <p:sldId id="268" r:id="rId12"/>
    <p:sldId id="269" r:id="rId13"/>
    <p:sldId id="270"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4F158D4-345D-4822-9FAF-1E5B3D665CD3}">
          <p14:sldIdLst>
            <p14:sldId id="256"/>
            <p14:sldId id="257"/>
            <p14:sldId id="258"/>
            <p14:sldId id="260"/>
            <p14:sldId id="261"/>
            <p14:sldId id="264"/>
            <p14:sldId id="262"/>
            <p14:sldId id="263"/>
            <p14:sldId id="265"/>
            <p14:sldId id="266"/>
            <p14:sldId id="268"/>
            <p14:sldId id="269"/>
            <p14:sldId id="270"/>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45C942D-38D7-4EC8-9B3D-6F3411190923}" type="datetimeFigureOut">
              <a:rPr lang="ru-RU" smtClean="0"/>
              <a:t>15.03.2020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1964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45C942D-38D7-4EC8-9B3D-6F3411190923}" type="datetimeFigureOut">
              <a:rPr lang="ru-RU" smtClean="0"/>
              <a:t>15.03.2020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9098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45C942D-38D7-4EC8-9B3D-6F3411190923}" type="datetimeFigureOut">
              <a:rPr lang="ru-RU" smtClean="0"/>
              <a:t>15.03.2020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18614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45C942D-38D7-4EC8-9B3D-6F3411190923}" type="datetimeFigureOut">
              <a:rPr lang="ru-RU" smtClean="0"/>
              <a:t>15.03.2020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365160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45C942D-38D7-4EC8-9B3D-6F3411190923}" type="datetimeFigureOut">
              <a:rPr lang="ru-RU" smtClean="0"/>
              <a:t>15.03.2020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156998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45C942D-38D7-4EC8-9B3D-6F3411190923}" type="datetimeFigureOut">
              <a:rPr lang="ru-RU" smtClean="0"/>
              <a:t>15.03.2020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1271956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45C942D-38D7-4EC8-9B3D-6F3411190923}" type="datetimeFigureOut">
              <a:rPr lang="ru-RU" smtClean="0"/>
              <a:t>15.03.2020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272446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45C942D-38D7-4EC8-9B3D-6F3411190923}" type="datetimeFigureOut">
              <a:rPr lang="ru-RU" smtClean="0"/>
              <a:t>15.03.2020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149913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45C942D-38D7-4EC8-9B3D-6F3411190923}" type="datetimeFigureOut">
              <a:rPr lang="ru-RU" smtClean="0"/>
              <a:t>15.03.2020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365321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45C942D-38D7-4EC8-9B3D-6F3411190923}" type="datetimeFigureOut">
              <a:rPr lang="ru-RU" smtClean="0"/>
              <a:t>15.03.2020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187980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45C942D-38D7-4EC8-9B3D-6F3411190923}" type="datetimeFigureOut">
              <a:rPr lang="ru-RU" smtClean="0"/>
              <a:t>15.03.2020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665DB1-CF0D-4331-949B-A40CCB05B21A}" type="slidenum">
              <a:rPr lang="ru-RU" smtClean="0"/>
              <a:t>‹#›</a:t>
            </a:fld>
            <a:endParaRPr lang="ru-RU"/>
          </a:p>
        </p:txBody>
      </p:sp>
    </p:spTree>
    <p:extLst>
      <p:ext uri="{BB962C8B-B14F-4D97-AF65-F5344CB8AC3E}">
        <p14:creationId xmlns:p14="http://schemas.microsoft.com/office/powerpoint/2010/main" val="3702470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C942D-38D7-4EC8-9B3D-6F3411190923}" type="datetimeFigureOut">
              <a:rPr lang="ru-RU" smtClean="0"/>
              <a:t>15.03.2020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65DB1-CF0D-4331-949B-A40CCB05B21A}" type="slidenum">
              <a:rPr lang="ru-RU" smtClean="0"/>
              <a:t>‹#›</a:t>
            </a:fld>
            <a:endParaRPr lang="ru-RU"/>
          </a:p>
        </p:txBody>
      </p:sp>
    </p:spTree>
    <p:extLst>
      <p:ext uri="{BB962C8B-B14F-4D97-AF65-F5344CB8AC3E}">
        <p14:creationId xmlns:p14="http://schemas.microsoft.com/office/powerpoint/2010/main" val="2039753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Layout" Target="../slideLayouts/slideLayout8.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55520" y="1138988"/>
            <a:ext cx="9144000" cy="2387600"/>
          </a:xfrm>
        </p:spPr>
        <p:txBody>
          <a:bodyPr>
            <a:normAutofit fontScale="90000"/>
          </a:bodyPr>
          <a:lstStyle/>
          <a:p>
            <a:r>
              <a:rPr lang="ru-RU" dirty="0" smtClean="0">
                <a:latin typeface="Times New Roman" panose="02020603050405020304" pitchFamily="18" charset="0"/>
                <a:cs typeface="Times New Roman" panose="02020603050405020304" pitchFamily="18" charset="0"/>
              </a:rPr>
              <a:t>«Боевой путь моего прадедушки Терещенко </a:t>
            </a:r>
            <a:r>
              <a:rPr lang="ru-RU" dirty="0" smtClean="0">
                <a:latin typeface="Times New Roman" panose="02020603050405020304" pitchFamily="18" charset="0"/>
                <a:cs typeface="Times New Roman" panose="02020603050405020304" pitchFamily="18" charset="0"/>
              </a:rPr>
              <a:t>Павла Григорьевича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523999" y="3602037"/>
            <a:ext cx="10005753" cy="2790449"/>
          </a:xfrm>
          <a:noFill/>
        </p:spPr>
        <p:txBody>
          <a:bodyPr>
            <a:normAutofit/>
          </a:bodyPr>
          <a:lstStyle/>
          <a:p>
            <a:pPr algn="r"/>
            <a:endParaRPr lang="ru-RU" sz="1800" dirty="0" smtClean="0">
              <a:latin typeface="Times New Roman" panose="02020603050405020304" pitchFamily="18" charset="0"/>
              <a:cs typeface="Times New Roman" panose="02020603050405020304" pitchFamily="18" charset="0"/>
            </a:endParaRPr>
          </a:p>
          <a:p>
            <a:pPr algn="r"/>
            <a:r>
              <a:rPr lang="ru-RU" sz="1800" dirty="0" smtClean="0">
                <a:latin typeface="Times New Roman" panose="02020603050405020304" pitchFamily="18" charset="0"/>
                <a:cs typeface="Times New Roman" panose="02020603050405020304" pitchFamily="18" charset="0"/>
              </a:rPr>
              <a:t>Автор: Грабар </a:t>
            </a:r>
            <a:r>
              <a:rPr lang="ru-RU" sz="1800" dirty="0" smtClean="0">
                <a:latin typeface="Times New Roman" panose="02020603050405020304" pitchFamily="18" charset="0"/>
                <a:cs typeface="Times New Roman" panose="02020603050405020304" pitchFamily="18" charset="0"/>
              </a:rPr>
              <a:t>Иван</a:t>
            </a:r>
          </a:p>
          <a:p>
            <a:pPr algn="r"/>
            <a:r>
              <a:rPr lang="ru-RU" sz="1800" dirty="0" smtClean="0">
                <a:latin typeface="Times New Roman" panose="02020603050405020304" pitchFamily="18" charset="0"/>
                <a:cs typeface="Times New Roman" panose="02020603050405020304" pitchFamily="18" charset="0"/>
              </a:rPr>
              <a:t>ученик 7 класса</a:t>
            </a:r>
          </a:p>
          <a:p>
            <a:pPr algn="r"/>
            <a:r>
              <a:rPr lang="ru-RU" sz="1800" dirty="0" smtClean="0">
                <a:latin typeface="Times New Roman" panose="02020603050405020304" pitchFamily="18" charset="0"/>
                <a:cs typeface="Times New Roman" panose="02020603050405020304" pitchFamily="18" charset="0"/>
              </a:rPr>
              <a:t>МОУ </a:t>
            </a:r>
            <a:r>
              <a:rPr lang="ru-RU" sz="1800" dirty="0" err="1">
                <a:latin typeface="Times New Roman" panose="02020603050405020304" pitchFamily="18" charset="0"/>
                <a:cs typeface="Times New Roman" panose="02020603050405020304" pitchFamily="18" charset="0"/>
              </a:rPr>
              <a:t>Хмельниковская</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СОШ</a:t>
            </a:r>
          </a:p>
          <a:p>
            <a:pPr algn="r"/>
            <a:r>
              <a:rPr lang="ru-RU" sz="1800" dirty="0" smtClean="0">
                <a:latin typeface="Times New Roman" panose="02020603050405020304" pitchFamily="18" charset="0"/>
                <a:cs typeface="Times New Roman" panose="02020603050405020304" pitchFamily="18" charset="0"/>
              </a:rPr>
              <a:t>Руководитель:</a:t>
            </a:r>
          </a:p>
          <a:p>
            <a:pPr algn="r"/>
            <a:r>
              <a:rPr lang="ru-RU" sz="1800" dirty="0" smtClean="0">
                <a:latin typeface="Times New Roman" panose="02020603050405020304" pitchFamily="18" charset="0"/>
                <a:cs typeface="Times New Roman" panose="02020603050405020304" pitchFamily="18" charset="0"/>
              </a:rPr>
              <a:t>Смирнова Т. С.</a:t>
            </a:r>
          </a:p>
          <a:p>
            <a:pPr algn="r"/>
            <a:r>
              <a:rPr lang="ru-RU" sz="1800" dirty="0" smtClean="0">
                <a:latin typeface="Times New Roman" panose="02020603050405020304" pitchFamily="18" charset="0"/>
                <a:cs typeface="Times New Roman" panose="02020603050405020304" pitchFamily="18" charset="0"/>
              </a:rPr>
              <a:t>Предмет: литература. </a:t>
            </a: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20680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152" y="270456"/>
            <a:ext cx="4803820" cy="3201743"/>
          </a:xfrm>
        </p:spPr>
        <p:txBody>
          <a:bodyPr>
            <a:noAutofit/>
          </a:bodyPr>
          <a:lstStyle/>
          <a:p>
            <a:r>
              <a:rPr lang="ru-RU" sz="2000" b="1" dirty="0">
                <a:latin typeface="Times New Roman" panose="02020603050405020304" pitchFamily="18" charset="0"/>
                <a:cs typeface="Times New Roman" panose="02020603050405020304" pitchFamily="18" charset="0"/>
              </a:rPr>
              <a:t>Во время упорных боев за г. </a:t>
            </a:r>
            <a:r>
              <a:rPr lang="ru-RU" sz="2000" b="1" dirty="0" err="1">
                <a:latin typeface="Times New Roman" panose="02020603050405020304" pitchFamily="18" charset="0"/>
                <a:cs typeface="Times New Roman" panose="02020603050405020304" pitchFamily="18" charset="0"/>
              </a:rPr>
              <a:t>Оломоуц</a:t>
            </a:r>
            <a:r>
              <a:rPr lang="ru-RU" sz="2000" b="1" dirty="0">
                <a:latin typeface="Times New Roman" panose="02020603050405020304" pitchFamily="18" charset="0"/>
                <a:cs typeface="Times New Roman" panose="02020603050405020304" pitchFamily="18" charset="0"/>
              </a:rPr>
              <a:t> под сильным артобстрелом противника мой прадед вел огонь из миномета по </a:t>
            </a:r>
            <a:r>
              <a:rPr lang="ru-RU" sz="2000" b="1" dirty="0" smtClean="0">
                <a:latin typeface="Times New Roman" panose="02020603050405020304" pitchFamily="18" charset="0"/>
                <a:cs typeface="Times New Roman" panose="02020603050405020304" pitchFamily="18" charset="0"/>
              </a:rPr>
              <a:t>противнику, </a:t>
            </a:r>
            <a:r>
              <a:rPr lang="ru-RU" sz="2000" b="1" dirty="0">
                <a:latin typeface="Times New Roman" panose="02020603050405020304" pitchFamily="18" charset="0"/>
                <a:cs typeface="Times New Roman" panose="02020603050405020304" pitchFamily="18" charset="0"/>
              </a:rPr>
              <a:t>за что был награжден орденом Красной Звезды. Орден долго не мог найти своего героя. Только после смерти моего прадеда спустя несколько лет он был вручен моему деду Терещенко Павлу </a:t>
            </a:r>
            <a:r>
              <a:rPr lang="ru-RU" sz="2000" b="1" dirty="0" smtClean="0">
                <a:latin typeface="Times New Roman" panose="02020603050405020304" pitchFamily="18" charset="0"/>
                <a:cs typeface="Times New Roman" panose="02020603050405020304" pitchFamily="18" charset="0"/>
              </a:rPr>
              <a:t>Павловичу. </a:t>
            </a:r>
            <a:endParaRPr lang="ru-RU" sz="2000" b="1" dirty="0">
              <a:latin typeface="Times New Roman" panose="02020603050405020304" pitchFamily="18" charset="0"/>
              <a:cs typeface="Times New Roman" panose="02020603050405020304" pitchFamily="18" charset="0"/>
            </a:endParaRPr>
          </a:p>
        </p:txBody>
      </p:sp>
      <p:pic>
        <p:nvPicPr>
          <p:cNvPr id="7" name="Объект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038873" y="256033"/>
            <a:ext cx="7008638" cy="6382512"/>
          </a:xfr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221" y="3239821"/>
            <a:ext cx="4791456" cy="3258669"/>
          </a:xfrm>
          <a:prstGeom prst="rect">
            <a:avLst/>
          </a:prstGeom>
        </p:spPr>
      </p:pic>
    </p:spTree>
    <p:extLst>
      <p:ext uri="{BB962C8B-B14F-4D97-AF65-F5344CB8AC3E}">
        <p14:creationId xmlns:p14="http://schemas.microsoft.com/office/powerpoint/2010/main" val="619342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093" y="606426"/>
            <a:ext cx="10946282" cy="1582982"/>
          </a:xfrm>
        </p:spPr>
        <p:txBody>
          <a:bodyPr>
            <a:noAutofit/>
          </a:bodyPr>
          <a:lstStyle/>
          <a:p>
            <a:r>
              <a:rPr lang="ru-RU" sz="2000" dirty="0">
                <a:latin typeface="Times New Roman" panose="02020603050405020304" pitchFamily="18" charset="0"/>
                <a:cs typeface="Times New Roman" panose="02020603050405020304" pitchFamily="18" charset="0"/>
              </a:rPr>
              <a:t>Кроме моего прадеда в его семье на войну ушли еще два его </a:t>
            </a:r>
            <a:r>
              <a:rPr lang="ru-RU" sz="2000" dirty="0" smtClean="0">
                <a:latin typeface="Times New Roman" panose="02020603050405020304" pitchFamily="18" charset="0"/>
                <a:cs typeface="Times New Roman" panose="02020603050405020304" pitchFamily="18" charset="0"/>
              </a:rPr>
              <a:t>брата: </a:t>
            </a:r>
            <a:r>
              <a:rPr lang="ru-RU" sz="2000" dirty="0">
                <a:latin typeface="Times New Roman" panose="02020603050405020304" pitchFamily="18" charset="0"/>
                <a:cs typeface="Times New Roman" panose="02020603050405020304" pitchFamily="18" charset="0"/>
              </a:rPr>
              <a:t>старший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Илья Григорьевич и средний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Трифон Григорьевич. К сожалению, не все родственники и братья прадеда вернулись с войны. Старший брат пропал без вести. Спустя много лет родные узнали, что он погиб и был похоронен в братской могиле </a:t>
            </a:r>
            <a:r>
              <a:rPr lang="ru-RU" sz="2000" dirty="0" smtClean="0">
                <a:latin typeface="Times New Roman" panose="02020603050405020304" pitchFamily="18" charset="0"/>
                <a:cs typeface="Times New Roman" panose="02020603050405020304" pitchFamily="18" charset="0"/>
              </a:rPr>
              <a:t>п. Лавры Печорского района </a:t>
            </a:r>
            <a:r>
              <a:rPr lang="ru-RU" sz="2000" dirty="0">
                <a:latin typeface="Times New Roman" panose="02020603050405020304" pitchFamily="18" charset="0"/>
                <a:cs typeface="Times New Roman" panose="02020603050405020304" pitchFamily="18" charset="0"/>
              </a:rPr>
              <a:t>Псковской </a:t>
            </a:r>
            <a:r>
              <a:rPr lang="ru-RU" sz="2000" dirty="0" smtClean="0">
                <a:latin typeface="Times New Roman" panose="02020603050405020304" pitchFamily="18" charset="0"/>
                <a:cs typeface="Times New Roman" panose="02020603050405020304" pitchFamily="18" charset="0"/>
              </a:rPr>
              <a:t>области. </a:t>
            </a:r>
            <a:r>
              <a:rPr lang="ru-RU" sz="2000" dirty="0">
                <a:latin typeface="Times New Roman" panose="02020603050405020304" pitchFamily="18" charset="0"/>
                <a:cs typeface="Times New Roman" panose="02020603050405020304" pitchFamily="18" charset="0"/>
              </a:rPr>
              <a:t>А второй брат вернулся домой инвалидом, у него не было обеих рук.</a:t>
            </a:r>
          </a:p>
        </p:txBody>
      </p:sp>
      <p:sp>
        <p:nvSpPr>
          <p:cNvPr id="3" name="Текст 2"/>
          <p:cNvSpPr>
            <a:spLocks noGrp="1"/>
          </p:cNvSpPr>
          <p:nvPr>
            <p:ph type="body" idx="1"/>
          </p:nvPr>
        </p:nvSpPr>
        <p:spPr/>
        <p:txBody>
          <a:bodyPr/>
          <a:lstStyle/>
          <a:p>
            <a:pPr algn="ctr"/>
            <a:r>
              <a:rPr lang="ru-RU" dirty="0" smtClean="0"/>
              <a:t>Терещенко Илья Григорьевич</a:t>
            </a:r>
            <a:endParaRPr lang="ru-RU" dirty="0"/>
          </a:p>
        </p:txBody>
      </p:sp>
      <p:pic>
        <p:nvPicPr>
          <p:cNvPr id="7" name="Объект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546291" y="2505075"/>
            <a:ext cx="1744781" cy="3684588"/>
          </a:xfrm>
        </p:spPr>
      </p:pic>
      <p:sp>
        <p:nvSpPr>
          <p:cNvPr id="5" name="Текст 4"/>
          <p:cNvSpPr>
            <a:spLocks noGrp="1"/>
          </p:cNvSpPr>
          <p:nvPr>
            <p:ph type="body" sz="quarter" idx="3"/>
          </p:nvPr>
        </p:nvSpPr>
        <p:spPr/>
        <p:txBody>
          <a:bodyPr/>
          <a:lstStyle/>
          <a:p>
            <a:r>
              <a:rPr lang="ru-RU" dirty="0" smtClean="0"/>
              <a:t>Терещенко Трифон Григорьевич</a:t>
            </a:r>
            <a:endParaRPr lang="ru-RU" dirty="0"/>
          </a:p>
        </p:txBody>
      </p:sp>
      <p:pic>
        <p:nvPicPr>
          <p:cNvPr id="8" name="Объект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7297719" y="2505075"/>
            <a:ext cx="2932149" cy="3684588"/>
          </a:xfrm>
        </p:spPr>
      </p:pic>
    </p:spTree>
    <p:extLst>
      <p:ext uri="{BB962C8B-B14F-4D97-AF65-F5344CB8AC3E}">
        <p14:creationId xmlns:p14="http://schemas.microsoft.com/office/powerpoint/2010/main" val="151208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76110" y="858615"/>
            <a:ext cx="5586152" cy="5608955"/>
          </a:xfrm>
        </p:spPr>
        <p:txBody>
          <a:bodyPr>
            <a:noAutofit/>
          </a:bodyPr>
          <a:lstStyle/>
          <a:p>
            <a:r>
              <a:rPr lang="ru-RU" sz="2000" b="1" dirty="0">
                <a:latin typeface="Times New Roman" panose="02020603050405020304" pitchFamily="18" charset="0"/>
                <a:cs typeface="Times New Roman" panose="02020603050405020304" pitchFamily="18" charset="0"/>
              </a:rPr>
              <a:t>Окончание войны он встретил в Чехословакии после освобождения г. </a:t>
            </a:r>
            <a:r>
              <a:rPr lang="ru-RU" sz="2000" b="1" dirty="0" err="1">
                <a:latin typeface="Times New Roman" panose="02020603050405020304" pitchFamily="18" charset="0"/>
                <a:cs typeface="Times New Roman" panose="02020603050405020304" pitchFamily="18" charset="0"/>
              </a:rPr>
              <a:t>Оломоуц</a:t>
            </a:r>
            <a:r>
              <a:rPr lang="ru-RU" sz="2000" b="1" dirty="0" smtClean="0">
                <a:latin typeface="Times New Roman" panose="02020603050405020304" pitchFamily="18" charset="0"/>
                <a:cs typeface="Times New Roman" panose="02020603050405020304" pitchFamily="18" charset="0"/>
              </a:rPr>
              <a:t>.</a:t>
            </a:r>
            <a:br>
              <a:rPr lang="ru-RU" sz="2000" b="1" dirty="0" smtClean="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Был </a:t>
            </a:r>
            <a:r>
              <a:rPr lang="ru-RU" sz="2000" b="1" dirty="0">
                <a:latin typeface="Times New Roman" panose="02020603050405020304" pitchFamily="18" charset="0"/>
                <a:cs typeface="Times New Roman" panose="02020603050405020304" pitchFamily="18" charset="0"/>
              </a:rPr>
              <a:t>демобилизован 14 декабря 1946 года</a:t>
            </a:r>
            <a:r>
              <a:rPr lang="ru-RU" sz="2000" b="1" dirty="0" smtClean="0">
                <a:latin typeface="Times New Roman" panose="02020603050405020304" pitchFamily="18" charset="0"/>
                <a:cs typeface="Times New Roman" panose="02020603050405020304" pitchFamily="18" charset="0"/>
              </a:rPr>
              <a:t>.</a:t>
            </a:r>
            <a:br>
              <a:rPr lang="ru-RU" sz="2000" b="1" dirty="0" smtClean="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 После войны </a:t>
            </a:r>
            <a:r>
              <a:rPr lang="ru-RU" sz="2000" b="1" dirty="0">
                <a:latin typeface="Times New Roman" panose="02020603050405020304" pitchFamily="18" charset="0"/>
                <a:cs typeface="Times New Roman" panose="02020603050405020304" pitchFamily="18" charset="0"/>
              </a:rPr>
              <a:t>мой прадед много лет проработал водителем, был награждён званием «Ветеран труда».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Я </a:t>
            </a:r>
            <a:r>
              <a:rPr lang="ru-RU" sz="2000" b="1" dirty="0">
                <a:latin typeface="Times New Roman" panose="02020603050405020304" pitchFamily="18" charset="0"/>
                <a:cs typeface="Times New Roman" panose="02020603050405020304" pitchFamily="18" charset="0"/>
              </a:rPr>
              <a:t>его никогда не видел. По рассказам моих родных я знаю, что он был очень хорошим, отзывчивым и веселым человеком.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Мы </a:t>
            </a:r>
            <a:r>
              <a:rPr lang="ru-RU" sz="2000" b="1" dirty="0">
                <a:latin typeface="Times New Roman" panose="02020603050405020304" pitchFamily="18" charset="0"/>
                <a:cs typeface="Times New Roman" panose="02020603050405020304" pitchFamily="18" charset="0"/>
              </a:rPr>
              <a:t>часто рассматриваем фотографии, награды, которые бережно хранят мои дедушка и бабушка.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Я </a:t>
            </a:r>
            <a:r>
              <a:rPr lang="ru-RU" sz="2000" b="1" dirty="0">
                <a:latin typeface="Times New Roman" panose="02020603050405020304" pitchFamily="18" charset="0"/>
                <a:cs typeface="Times New Roman" panose="02020603050405020304" pitchFamily="18" charset="0"/>
              </a:rPr>
              <a:t>горжусь своим прадедушкой. </a:t>
            </a:r>
            <a:r>
              <a:rPr lang="ru-RU" sz="2000" b="1" dirty="0" smtClean="0">
                <a:latin typeface="Times New Roman" panose="02020603050405020304" pitchFamily="18" charset="0"/>
                <a:cs typeface="Times New Roman" panose="02020603050405020304" pitchFamily="18" charset="0"/>
              </a:rPr>
              <a:t>Он был </a:t>
            </a:r>
            <a:r>
              <a:rPr lang="ru-RU" sz="2000" b="1" dirty="0">
                <a:latin typeface="Times New Roman" panose="02020603050405020304" pitchFamily="18" charset="0"/>
                <a:cs typeface="Times New Roman" panose="02020603050405020304" pitchFamily="18" charset="0"/>
              </a:rPr>
              <a:t>мужественным, сильным, смелым и отважным</a:t>
            </a:r>
            <a:r>
              <a:rPr lang="ru-RU" sz="2000" dirty="0">
                <a:latin typeface="Times New Roman" panose="02020603050405020304" pitchFamily="18" charset="0"/>
                <a:cs typeface="Times New Roman" panose="02020603050405020304" pitchFamily="18" charset="0"/>
              </a:rPr>
              <a:t>!</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62325" y="365124"/>
            <a:ext cx="3671001" cy="6102446"/>
          </a:xfrm>
        </p:spPr>
      </p:pic>
    </p:spTree>
    <p:extLst>
      <p:ext uri="{BB962C8B-B14F-4D97-AF65-F5344CB8AC3E}">
        <p14:creationId xmlns:p14="http://schemas.microsoft.com/office/powerpoint/2010/main" val="2229415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6280" y="-435668"/>
            <a:ext cx="10515600" cy="6035675"/>
          </a:xfrm>
        </p:spPr>
        <p:txBody>
          <a:bodyPr>
            <a:normAutofit/>
          </a:bodyPr>
          <a:lstStyle/>
          <a:p>
            <a:r>
              <a:rPr lang="ru-RU" sz="3200" dirty="0">
                <a:latin typeface="Times New Roman" panose="02020603050405020304" pitchFamily="18" charset="0"/>
                <a:cs typeface="Times New Roman" panose="02020603050405020304" pitchFamily="18" charset="0"/>
              </a:rPr>
              <a:t>Нам, </a:t>
            </a:r>
            <a:r>
              <a:rPr lang="ru-RU" sz="3200">
                <a:latin typeface="Times New Roman" panose="02020603050405020304" pitchFamily="18" charset="0"/>
                <a:cs typeface="Times New Roman" panose="02020603050405020304" pitchFamily="18" charset="0"/>
              </a:rPr>
              <a:t>подрастающему </a:t>
            </a:r>
            <a:r>
              <a:rPr lang="ru-RU" sz="3200" smtClean="0">
                <a:latin typeface="Times New Roman" panose="02020603050405020304" pitchFamily="18" charset="0"/>
                <a:cs typeface="Times New Roman" panose="02020603050405020304" pitchFamily="18" charset="0"/>
              </a:rPr>
              <a:t>поколению, </a:t>
            </a:r>
            <a:r>
              <a:rPr lang="ru-RU" sz="3200" dirty="0">
                <a:latin typeface="Times New Roman" panose="02020603050405020304" pitchFamily="18" charset="0"/>
                <a:cs typeface="Times New Roman" panose="02020603050405020304" pitchFamily="18" charset="0"/>
              </a:rPr>
              <a:t>необходимо чтить память о погибших в годы Великой Отечественной войны, уважать тех, кто остался жив, </a:t>
            </a:r>
            <a:r>
              <a:rPr lang="ru-RU" sz="3200">
                <a:latin typeface="Times New Roman" panose="02020603050405020304" pitchFamily="18" charset="0"/>
                <a:cs typeface="Times New Roman" panose="02020603050405020304" pitchFamily="18" charset="0"/>
              </a:rPr>
              <a:t>трепетно </a:t>
            </a:r>
            <a:r>
              <a:rPr lang="ru-RU" sz="3200" smtClean="0">
                <a:latin typeface="Times New Roman" panose="02020603050405020304" pitchFamily="18" charset="0"/>
                <a:cs typeface="Times New Roman" panose="02020603050405020304" pitchFamily="18" charset="0"/>
              </a:rPr>
              <a:t>относиться </a:t>
            </a:r>
            <a:r>
              <a:rPr lang="ru-RU" sz="3200" dirty="0">
                <a:latin typeface="Times New Roman" panose="02020603050405020304" pitchFamily="18" charset="0"/>
                <a:cs typeface="Times New Roman" panose="02020603050405020304" pitchFamily="18" charset="0"/>
              </a:rPr>
              <a:t>к их воспоминаниям. Мы должны </a:t>
            </a:r>
            <a:r>
              <a:rPr lang="ru-RU" sz="3200" dirty="0" smtClean="0">
                <a:latin typeface="Times New Roman" panose="02020603050405020304" pitchFamily="18" charset="0"/>
                <a:cs typeface="Times New Roman" panose="02020603050405020304" pitchFamily="18" charset="0"/>
              </a:rPr>
              <a:t>помнить, </a:t>
            </a:r>
            <a:r>
              <a:rPr lang="ru-RU" sz="3200" dirty="0">
                <a:latin typeface="Times New Roman" panose="02020603050405020304" pitchFamily="18" charset="0"/>
                <a:cs typeface="Times New Roman" panose="02020603050405020304" pitchFamily="18" charset="0"/>
              </a:rPr>
              <a:t>что через несколько лет не останется ни одного ветерана войны, а память о них должна передаваться из поколения в поколение.</a:t>
            </a:r>
          </a:p>
        </p:txBody>
      </p:sp>
    </p:spTree>
    <p:extLst>
      <p:ext uri="{BB962C8B-B14F-4D97-AF65-F5344CB8AC3E}">
        <p14:creationId xmlns:p14="http://schemas.microsoft.com/office/powerpoint/2010/main" val="2588505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Цели и задачи</a:t>
            </a:r>
            <a:endParaRPr lang="ru-RU" dirty="0"/>
          </a:p>
        </p:txBody>
      </p:sp>
      <p:sp>
        <p:nvSpPr>
          <p:cNvPr id="4" name="Объект 3"/>
          <p:cNvSpPr>
            <a:spLocks noGrp="1"/>
          </p:cNvSpPr>
          <p:nvPr>
            <p:ph sz="half" idx="1"/>
          </p:nvPr>
        </p:nvSpPr>
        <p:spPr>
          <a:xfrm>
            <a:off x="838200" y="1593573"/>
            <a:ext cx="3989832" cy="4351338"/>
          </a:xfrm>
        </p:spPr>
        <p:txBody>
          <a:bodyPr>
            <a:noAutofit/>
          </a:bodyPr>
          <a:lstStyle/>
          <a:p>
            <a:pPr marL="0" indent="0">
              <a:buNone/>
            </a:pPr>
            <a:r>
              <a:rPr lang="ru-RU" sz="2000" dirty="0" smtClean="0">
                <a:latin typeface="Times New Roman" panose="02020603050405020304" pitchFamily="18" charset="0"/>
                <a:cs typeface="Times New Roman" panose="02020603050405020304" pitchFamily="18" charset="0"/>
              </a:rPr>
              <a:t>Цель:</a:t>
            </a:r>
          </a:p>
          <a:p>
            <a:pPr marL="0" indent="0">
              <a:buNone/>
            </a:pPr>
            <a:r>
              <a:rPr lang="ru-RU" sz="2000" dirty="0">
                <a:latin typeface="Times New Roman" panose="02020603050405020304" pitchFamily="18" charset="0"/>
                <a:cs typeface="Times New Roman" panose="02020603050405020304" pitchFamily="18" charset="0"/>
              </a:rPr>
              <a:t>На примере биографии моего прадеда П.Г. Терещенко показать мужество, героизм, любовь к Родине, стойкость советского солдата.</a:t>
            </a:r>
          </a:p>
        </p:txBody>
      </p:sp>
      <p:sp>
        <p:nvSpPr>
          <p:cNvPr id="5" name="Объект 4"/>
          <p:cNvSpPr>
            <a:spLocks noGrp="1"/>
          </p:cNvSpPr>
          <p:nvPr>
            <p:ph sz="half" idx="2"/>
          </p:nvPr>
        </p:nvSpPr>
        <p:spPr>
          <a:xfrm>
            <a:off x="5950528" y="1460569"/>
            <a:ext cx="6053050" cy="4351338"/>
          </a:xfrm>
          <a:noFill/>
        </p:spPr>
        <p:txBody>
          <a:bodyPr>
            <a:noAutofit/>
          </a:bodyPr>
          <a:lstStyle/>
          <a:p>
            <a:pPr marL="0" indent="0">
              <a:buNone/>
            </a:pPr>
            <a:r>
              <a:rPr lang="ru-RU" sz="2000" dirty="0" smtClean="0">
                <a:latin typeface="Times New Roman" panose="02020603050405020304" pitchFamily="18" charset="0"/>
                <a:cs typeface="Times New Roman" panose="02020603050405020304" pitchFamily="18" charset="0"/>
              </a:rPr>
              <a:t>Задачи:</a:t>
            </a:r>
          </a:p>
          <a:p>
            <a:pPr lvl="0"/>
            <a:r>
              <a:rPr lang="ru-RU" sz="2000" dirty="0">
                <a:latin typeface="Times New Roman" panose="02020603050405020304" pitchFamily="18" charset="0"/>
                <a:cs typeface="Times New Roman" panose="02020603050405020304" pitchFamily="18" charset="0"/>
              </a:rPr>
              <a:t>с</a:t>
            </a:r>
            <a:r>
              <a:rPr lang="ru-RU" sz="2000" dirty="0" smtClean="0">
                <a:latin typeface="Times New Roman" panose="02020603050405020304" pitchFamily="18" charset="0"/>
                <a:cs typeface="Times New Roman" panose="02020603050405020304" pitchFamily="18" charset="0"/>
              </a:rPr>
              <a:t>обрать сведения о </a:t>
            </a:r>
            <a:r>
              <a:rPr lang="ru-RU" sz="2000" dirty="0">
                <a:latin typeface="Times New Roman" panose="02020603050405020304" pitchFamily="18" charset="0"/>
                <a:cs typeface="Times New Roman" panose="02020603050405020304" pitchFamily="18" charset="0"/>
              </a:rPr>
              <a:t>прадеде – участнике Великой Отечественной </a:t>
            </a:r>
            <a:r>
              <a:rPr lang="ru-RU" sz="2000" dirty="0" smtClean="0">
                <a:latin typeface="Times New Roman" panose="02020603050405020304" pitchFamily="18" charset="0"/>
                <a:cs typeface="Times New Roman" panose="02020603050405020304" pitchFamily="18" charset="0"/>
              </a:rPr>
              <a:t>войны</a:t>
            </a:r>
            <a:r>
              <a:rPr lang="ru-RU" sz="2000" dirty="0">
                <a:latin typeface="Times New Roman" panose="02020603050405020304" pitchFamily="18" charset="0"/>
                <a:cs typeface="Times New Roman" panose="02020603050405020304" pitchFamily="18" charset="0"/>
              </a:rPr>
              <a:t>.</a:t>
            </a:r>
          </a:p>
          <a:p>
            <a:pPr lvl="0"/>
            <a:r>
              <a:rPr lang="ru-RU" sz="2000" dirty="0">
                <a:latin typeface="Times New Roman" panose="02020603050405020304" pitchFamily="18" charset="0"/>
                <a:cs typeface="Times New Roman" panose="02020603050405020304" pitchFamily="18" charset="0"/>
              </a:rPr>
              <a:t>познакомиться с сохранившимися фотографиями, </a:t>
            </a:r>
            <a:r>
              <a:rPr lang="ru-RU" sz="2000" dirty="0" smtClean="0">
                <a:latin typeface="Times New Roman" panose="02020603050405020304" pitchFamily="18" charset="0"/>
                <a:cs typeface="Times New Roman" panose="02020603050405020304" pitchFamily="18" charset="0"/>
              </a:rPr>
              <a:t>документами, </a:t>
            </a:r>
            <a:r>
              <a:rPr lang="ru-RU" sz="2000" dirty="0">
                <a:latin typeface="Times New Roman" panose="02020603050405020304" pitchFamily="18" charset="0"/>
                <a:cs typeface="Times New Roman" panose="02020603050405020304" pitchFamily="18" charset="0"/>
              </a:rPr>
              <a:t>поработать с семейным архивом;</a:t>
            </a:r>
          </a:p>
          <a:p>
            <a:pPr lvl="0"/>
            <a:r>
              <a:rPr lang="ru-RU" sz="2000" dirty="0">
                <a:latin typeface="Times New Roman" panose="02020603050405020304" pitchFamily="18" charset="0"/>
                <a:cs typeface="Times New Roman" panose="02020603050405020304" pitchFamily="18" charset="0"/>
              </a:rPr>
              <a:t>проанализировать материалы Интернет – ресурсов, </a:t>
            </a:r>
            <a:r>
              <a:rPr lang="ru-RU" sz="2000" dirty="0" smtClean="0">
                <a:latin typeface="Times New Roman" panose="02020603050405020304" pitchFamily="18" charset="0"/>
                <a:cs typeface="Times New Roman" panose="02020603050405020304" pitchFamily="18" charset="0"/>
              </a:rPr>
              <a:t>дающих </a:t>
            </a:r>
            <a:r>
              <a:rPr lang="ru-RU" sz="2000" dirty="0">
                <a:latin typeface="Times New Roman" panose="02020603050405020304" pitchFamily="18" charset="0"/>
                <a:cs typeface="Times New Roman" panose="02020603050405020304" pitchFamily="18" charset="0"/>
              </a:rPr>
              <a:t>сведения о Великой Отечественной войне;</a:t>
            </a:r>
          </a:p>
          <a:p>
            <a:pPr lvl="0"/>
            <a:r>
              <a:rPr lang="ru-RU" sz="2000" dirty="0">
                <a:latin typeface="Times New Roman" panose="02020603050405020304" pitchFamily="18" charset="0"/>
                <a:cs typeface="Times New Roman" panose="02020603050405020304" pitchFamily="18" charset="0"/>
              </a:rPr>
              <a:t>проследить военный путь </a:t>
            </a:r>
            <a:r>
              <a:rPr lang="ru-RU" sz="2000" dirty="0" smtClean="0">
                <a:latin typeface="Times New Roman" panose="02020603050405020304" pitchFamily="18" charset="0"/>
                <a:cs typeface="Times New Roman" panose="02020603050405020304" pitchFamily="18" charset="0"/>
              </a:rPr>
              <a:t>прадеда;</a:t>
            </a:r>
            <a:endParaRPr lang="ru-RU" sz="2000" dirty="0">
              <a:latin typeface="Times New Roman" panose="02020603050405020304" pitchFamily="18" charset="0"/>
              <a:cs typeface="Times New Roman" panose="02020603050405020304" pitchFamily="18" charset="0"/>
            </a:endParaRPr>
          </a:p>
          <a:p>
            <a:pPr lvl="0"/>
            <a:r>
              <a:rPr lang="ru-RU" sz="2000" dirty="0">
                <a:latin typeface="Times New Roman" panose="02020603050405020304" pitchFamily="18" charset="0"/>
                <a:cs typeface="Times New Roman" panose="02020603050405020304" pitchFamily="18" charset="0"/>
              </a:rPr>
              <a:t>рассказать о своей работе одноклассникам и всем заинтересованным лицам, привлечь внимание моих сверстников к изучению истории </a:t>
            </a:r>
            <a:r>
              <a:rPr lang="ru-RU" sz="2000" dirty="0" smtClean="0">
                <a:latin typeface="Times New Roman" panose="02020603050405020304" pitchFamily="18" charset="0"/>
                <a:cs typeface="Times New Roman" panose="02020603050405020304" pitchFamily="18" charset="0"/>
              </a:rPr>
              <a:t>Родины;</a:t>
            </a:r>
            <a:endParaRPr lang="ru-RU" sz="2000" dirty="0">
              <a:latin typeface="Times New Roman" panose="02020603050405020304" pitchFamily="18" charset="0"/>
              <a:cs typeface="Times New Roman" panose="02020603050405020304" pitchFamily="18" charset="0"/>
            </a:endParaRPr>
          </a:p>
          <a:p>
            <a:pPr lvl="0"/>
            <a:r>
              <a:rPr lang="ru-RU" sz="2000" dirty="0">
                <a:latin typeface="Times New Roman" panose="02020603050405020304" pitchFamily="18" charset="0"/>
                <a:cs typeface="Times New Roman" panose="02020603050405020304" pitchFamily="18" charset="0"/>
              </a:rPr>
              <a:t>с</a:t>
            </a:r>
            <a:r>
              <a:rPr lang="ru-RU" sz="2000" dirty="0" smtClean="0">
                <a:latin typeface="Times New Roman" panose="02020603050405020304" pitchFamily="18" charset="0"/>
                <a:cs typeface="Times New Roman" panose="02020603050405020304" pitchFamily="18" charset="0"/>
              </a:rPr>
              <a:t>охранить </a:t>
            </a:r>
            <a:r>
              <a:rPr lang="ru-RU" sz="2000" dirty="0">
                <a:latin typeface="Times New Roman" panose="02020603050405020304" pitchFamily="18" charset="0"/>
                <a:cs typeface="Times New Roman" panose="02020603050405020304" pitchFamily="18" charset="0"/>
              </a:rPr>
              <a:t>память о солдате П</a:t>
            </a:r>
            <a:r>
              <a:rPr lang="ru-RU" sz="2000" dirty="0" smtClean="0">
                <a:latin typeface="Times New Roman" panose="02020603050405020304" pitchFamily="18" charset="0"/>
                <a:cs typeface="Times New Roman" panose="02020603050405020304" pitchFamily="18" charset="0"/>
              </a:rPr>
              <a:t>. Г. Терещенко, </a:t>
            </a:r>
            <a:r>
              <a:rPr lang="ru-RU" sz="2000" dirty="0">
                <a:latin typeface="Times New Roman" panose="02020603050405020304" pitchFamily="18" charset="0"/>
                <a:cs typeface="Times New Roman" panose="02020603050405020304" pitchFamily="18" charset="0"/>
              </a:rPr>
              <a:t>воевавшего с октября 1942 года по май 1945 года и завершившего свой боевой путь в </a:t>
            </a:r>
            <a:r>
              <a:rPr lang="ru-RU" sz="2000" dirty="0" smtClean="0">
                <a:latin typeface="Times New Roman" panose="02020603050405020304" pitchFamily="18" charset="0"/>
                <a:cs typeface="Times New Roman" panose="02020603050405020304" pitchFamily="18" charset="0"/>
              </a:rPr>
              <a:t>Чехословакии г</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Оломоуц</a:t>
            </a:r>
            <a:r>
              <a:rPr lang="ru-RU" sz="2000" dirty="0">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val="530205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763000" y="533273"/>
            <a:ext cx="2763779" cy="4351338"/>
          </a:xfrm>
          <a:blipFill>
            <a:blip r:embed="rId2"/>
            <a:stretch>
              <a:fillRect/>
            </a:stretch>
          </a:blipFill>
        </p:spPr>
      </p:pic>
      <p:sp>
        <p:nvSpPr>
          <p:cNvPr id="4" name="Объект 3"/>
          <p:cNvSpPr>
            <a:spLocks noGrp="1"/>
          </p:cNvSpPr>
          <p:nvPr>
            <p:ph sz="half" idx="2"/>
          </p:nvPr>
        </p:nvSpPr>
        <p:spPr>
          <a:xfrm>
            <a:off x="4048298" y="630809"/>
            <a:ext cx="4714702" cy="4351338"/>
          </a:xfrm>
        </p:spPr>
        <p:txBody>
          <a:bodyPr>
            <a:normAutofit/>
          </a:bodyPr>
          <a:lstStyle/>
          <a:p>
            <a:pPr marL="0" indent="0" algn="ctr">
              <a:buNone/>
            </a:pPr>
            <a:r>
              <a:rPr lang="ru-RU" b="1" dirty="0" smtClean="0">
                <a:latin typeface="Times New Roman" panose="02020603050405020304" pitchFamily="18" charset="0"/>
                <a:cs typeface="Times New Roman" panose="02020603050405020304" pitchFamily="18" charset="0"/>
              </a:rPr>
              <a:t>Терещенко </a:t>
            </a:r>
          </a:p>
          <a:p>
            <a:pPr marL="0" indent="0" algn="ctr">
              <a:buNone/>
            </a:pPr>
            <a:r>
              <a:rPr lang="ru-RU" b="1" dirty="0" smtClean="0">
                <a:latin typeface="Times New Roman" panose="02020603050405020304" pitchFamily="18" charset="0"/>
                <a:cs typeface="Times New Roman" panose="02020603050405020304" pitchFamily="18" charset="0"/>
              </a:rPr>
              <a:t>Павел Григорьевич – </a:t>
            </a:r>
            <a:r>
              <a:rPr lang="ru-RU" dirty="0" smtClean="0">
                <a:latin typeface="Times New Roman" panose="02020603050405020304" pitchFamily="18" charset="0"/>
                <a:cs typeface="Times New Roman" panose="02020603050405020304" pitchFamily="18" charset="0"/>
              </a:rPr>
              <a:t>ветеран Великой Отечественной войны</a:t>
            </a: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Родился 14 декабря 1922 года </a:t>
            </a:r>
          </a:p>
          <a:p>
            <a:pPr marL="0" indent="0">
              <a:buNone/>
            </a:pPr>
            <a:r>
              <a:rPr lang="ru-RU" dirty="0" smtClean="0">
                <a:latin typeface="Times New Roman" panose="02020603050405020304" pitchFamily="18" charset="0"/>
                <a:cs typeface="Times New Roman" panose="02020603050405020304" pitchFamily="18" charset="0"/>
              </a:rPr>
              <a:t>в г. Чу Казахской ССР.</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402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ru-RU" dirty="0" smtClean="0"/>
              <a:t>Начало боевого пути</a:t>
            </a:r>
            <a:endParaRPr lang="ru-RU" dirty="0"/>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194224" y="1323023"/>
            <a:ext cx="2989912" cy="4351338"/>
          </a:xfrm>
        </p:spPr>
      </p:pic>
      <p:sp>
        <p:nvSpPr>
          <p:cNvPr id="4" name="Объект 3"/>
          <p:cNvSpPr>
            <a:spLocks noGrp="1"/>
          </p:cNvSpPr>
          <p:nvPr>
            <p:ph sz="half" idx="2"/>
          </p:nvPr>
        </p:nvSpPr>
        <p:spPr>
          <a:xfrm>
            <a:off x="7327392" y="1416781"/>
            <a:ext cx="4696968" cy="4351338"/>
          </a:xfrm>
        </p:spPr>
        <p:txBody>
          <a:bodyPr>
            <a:normAutofit fontScale="70000" lnSpcReduction="20000"/>
          </a:bodyPr>
          <a:lstStyle/>
          <a:p>
            <a:pPr marL="0" indent="0">
              <a:buNone/>
            </a:pPr>
            <a:r>
              <a:rPr lang="ru-RU" dirty="0">
                <a:latin typeface="Times New Roman" panose="02020603050405020304" pitchFamily="18" charset="0"/>
                <a:cs typeface="Times New Roman" panose="02020603050405020304" pitchFamily="18" charset="0"/>
              </a:rPr>
              <a:t>10 декабря 1941 года призван в ряды Советской Армии Ферганским РВК Узбекской ССР. </a:t>
            </a:r>
            <a:r>
              <a:rPr lang="ru-RU" dirty="0" smtClean="0">
                <a:latin typeface="Times New Roman" panose="02020603050405020304" pitchFamily="18" charset="0"/>
                <a:cs typeface="Times New Roman" panose="02020603050405020304" pitchFamily="18" charset="0"/>
              </a:rPr>
              <a:t>Направлен </a:t>
            </a:r>
            <a:r>
              <a:rPr lang="ru-RU" dirty="0">
                <a:latin typeface="Times New Roman" panose="02020603050405020304" pitchFamily="18" charset="0"/>
                <a:cs typeface="Times New Roman" panose="02020603050405020304" pitchFamily="18" charset="0"/>
              </a:rPr>
              <a:t>в 331 Гвардейский артиллерийский Карпатский полк в 128 Гвардейскую горнострелковую Туркестанскую Краснознаменную дивизию г. </a:t>
            </a:r>
            <a:r>
              <a:rPr lang="ru-RU" dirty="0" smtClean="0">
                <a:latin typeface="Times New Roman" panose="02020603050405020304" pitchFamily="18" charset="0"/>
                <a:cs typeface="Times New Roman" panose="02020603050405020304" pitchFamily="18" charset="0"/>
              </a:rPr>
              <a:t>Ашхабада, </a:t>
            </a:r>
            <a:r>
              <a:rPr lang="ru-RU" dirty="0">
                <a:latin typeface="Times New Roman" panose="02020603050405020304" pitchFamily="18" charset="0"/>
                <a:cs typeface="Times New Roman" panose="02020603050405020304" pitchFamily="18" charset="0"/>
              </a:rPr>
              <a:t>где он прошел подготовку, обучился на артиллериста и получил специальность наводчика 120 мм миномета</a:t>
            </a:r>
            <a:r>
              <a:rPr lang="ru-RU" dirty="0" smtClean="0">
                <a:latin typeface="Times New Roman" panose="02020603050405020304" pitchFamily="18" charset="0"/>
                <a:cs typeface="Times New Roman" panose="02020603050405020304" pitchFamily="18" charset="0"/>
              </a:rPr>
              <a:t>.</a:t>
            </a: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Воевал с октября 1942 года по май 1945 года наводчиком миномета 8-й батареи 331 Гвардейского артиллерийского Карпатского полка в 128 Гвардейской горнострелковой Туркестанской Краснознаменной дивизии.</a:t>
            </a:r>
          </a:p>
          <a:p>
            <a:pPr marL="0" indent="0">
              <a:buNone/>
            </a:pPr>
            <a:endParaRPr lang="ru-RU" dirty="0"/>
          </a:p>
          <a:p>
            <a:pPr marL="0" indent="0">
              <a:buNone/>
            </a:pPr>
            <a:endParaRPr lang="ru-RU" dirty="0"/>
          </a:p>
        </p:txBody>
      </p:sp>
    </p:spTree>
    <p:extLst>
      <p:ext uri="{BB962C8B-B14F-4D97-AF65-F5344CB8AC3E}">
        <p14:creationId xmlns:p14="http://schemas.microsoft.com/office/powerpoint/2010/main" val="2659382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5211" y="198728"/>
            <a:ext cx="10515600" cy="1325563"/>
          </a:xfrm>
        </p:spPr>
        <p:txBody>
          <a:bodyPr/>
          <a:lstStyle/>
          <a:p>
            <a:r>
              <a:rPr lang="ru-RU" dirty="0" smtClean="0"/>
              <a:t>                 </a:t>
            </a:r>
            <a:r>
              <a:rPr lang="ru-RU" b="1" dirty="0" smtClean="0"/>
              <a:t>Боевой путь</a:t>
            </a:r>
            <a:endParaRPr lang="ru-RU" b="1" dirty="0"/>
          </a:p>
        </p:txBody>
      </p:sp>
      <p:sp>
        <p:nvSpPr>
          <p:cNvPr id="3" name="Объект 2"/>
          <p:cNvSpPr>
            <a:spLocks noGrp="1"/>
          </p:cNvSpPr>
          <p:nvPr>
            <p:ph sz="half" idx="1"/>
          </p:nvPr>
        </p:nvSpPr>
        <p:spPr>
          <a:xfrm>
            <a:off x="282634" y="1457789"/>
            <a:ext cx="6409112" cy="4124071"/>
          </a:xfrm>
        </p:spPr>
        <p:txBody>
          <a:bodyPr>
            <a:normAutofit/>
          </a:bodyPr>
          <a:lstStyle/>
          <a:p>
            <a:pPr marL="0" indent="0">
              <a:buNone/>
            </a:pPr>
            <a:r>
              <a:rPr lang="ru-RU" dirty="0">
                <a:latin typeface="Times New Roman" panose="02020603050405020304" pitchFamily="18" charset="0"/>
                <a:cs typeface="Times New Roman" panose="02020603050405020304" pitchFamily="18" charset="0"/>
              </a:rPr>
              <a:t>Боевое крещение он прошел в Новороссийске, а потом отправился в самое пекло -  на Кавказ.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Дальше </a:t>
            </a:r>
            <a:r>
              <a:rPr lang="ru-RU" dirty="0">
                <a:latin typeface="Times New Roman" panose="02020603050405020304" pitchFamily="18" charset="0"/>
                <a:cs typeface="Times New Roman" panose="02020603050405020304" pitchFamily="18" charset="0"/>
              </a:rPr>
              <a:t>были Кубань, Керчь</a:t>
            </a:r>
            <a:r>
              <a:rPr lang="ru-RU" dirty="0" smtClean="0">
                <a:latin typeface="Times New Roman" panose="02020603050405020304" pitchFamily="18" charset="0"/>
                <a:cs typeface="Times New Roman" panose="02020603050405020304" pitchFamily="18" charset="0"/>
              </a:rPr>
              <a:t>, Феодосия,  </a:t>
            </a:r>
            <a:r>
              <a:rPr lang="ru-RU" dirty="0">
                <a:latin typeface="Times New Roman" panose="02020603050405020304" pitchFamily="18" charset="0"/>
                <a:cs typeface="Times New Roman" panose="02020603050405020304" pitchFamily="18" charset="0"/>
              </a:rPr>
              <a:t>Ялта, Севастополь и </a:t>
            </a:r>
            <a:r>
              <a:rPr lang="ru-RU" dirty="0" smtClean="0">
                <a:latin typeface="Times New Roman" panose="02020603050405020304" pitchFamily="18" charset="0"/>
                <a:cs typeface="Times New Roman" panose="02020603050405020304" pitchFamily="18" charset="0"/>
              </a:rPr>
              <a:t>Карпаты. </a:t>
            </a:r>
          </a:p>
          <a:p>
            <a:pPr marL="0" indent="0">
              <a:buNone/>
            </a:pPr>
            <a:r>
              <a:rPr lang="ru-RU" dirty="0" smtClean="0">
                <a:latin typeface="Times New Roman" panose="02020603050405020304" pitchFamily="18" charset="0"/>
                <a:cs typeface="Times New Roman" panose="02020603050405020304" pitchFamily="18" charset="0"/>
              </a:rPr>
              <a:t>За оборону Кавказа был награжден медалью.</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77424" y="262274"/>
            <a:ext cx="4132427" cy="6162910"/>
          </a:xfrm>
        </p:spPr>
      </p:pic>
    </p:spTree>
    <p:extLst>
      <p:ext uri="{BB962C8B-B14F-4D97-AF65-F5344CB8AC3E}">
        <p14:creationId xmlns:p14="http://schemas.microsoft.com/office/powerpoint/2010/main" val="1717477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2512" y="198871"/>
            <a:ext cx="8781288" cy="1325563"/>
          </a:xfrm>
        </p:spPr>
        <p:txBody>
          <a:bodyPr>
            <a:normAutofit/>
          </a:bodyPr>
          <a:lstStyle/>
          <a:p>
            <a:pPr algn="ctr"/>
            <a:r>
              <a:rPr lang="ru-RU" sz="1800" dirty="0" smtClean="0">
                <a:latin typeface="Times New Roman" panose="02020603050405020304" pitchFamily="18" charset="0"/>
                <a:cs typeface="Times New Roman" panose="02020603050405020304" pitchFamily="18" charset="0"/>
              </a:rPr>
              <a:t>При освобождении Кавказа, </a:t>
            </a:r>
            <a:r>
              <a:rPr lang="ru-RU" sz="1800" dirty="0" smtClean="0">
                <a:latin typeface="Times New Roman" panose="02020603050405020304" pitchFamily="18" charset="0"/>
                <a:cs typeface="Times New Roman" panose="02020603050405020304" pitchFamily="18" charset="0"/>
              </a:rPr>
              <a:t>Кубани, Керчи, </a:t>
            </a:r>
            <a:r>
              <a:rPr lang="ru-RU" sz="1800" dirty="0" err="1" smtClean="0">
                <a:latin typeface="Times New Roman" panose="02020603050405020304" pitchFamily="18" charset="0"/>
                <a:cs typeface="Times New Roman" panose="02020603050405020304" pitchFamily="18" charset="0"/>
              </a:rPr>
              <a:t>Ялты,Севастополя</a:t>
            </a:r>
            <a:r>
              <a:rPr lang="ru-RU" sz="1800" dirty="0" smtClean="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и Карпат моему прадедушке были вынесены благодарности за участие в этих боях.   </a:t>
            </a:r>
            <a:endParaRPr lang="ru-RU" sz="18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00856" y="1365504"/>
            <a:ext cx="6769608" cy="5310467"/>
          </a:xfrm>
        </p:spPr>
      </p:pic>
    </p:spTree>
    <p:extLst>
      <p:ext uri="{BB962C8B-B14F-4D97-AF65-F5344CB8AC3E}">
        <p14:creationId xmlns:p14="http://schemas.microsoft.com/office/powerpoint/2010/main" val="4026410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5851329" y="1387315"/>
            <a:ext cx="5611922" cy="4351338"/>
          </a:xfrm>
          <a:noFill/>
        </p:spPr>
        <p:txBody>
          <a:bodyPr>
            <a:normAutofit fontScale="92500"/>
          </a:bodyPr>
          <a:lstStyle/>
          <a:p>
            <a:pPr marL="0" indent="0">
              <a:buNone/>
            </a:pPr>
            <a:r>
              <a:rPr lang="ru-RU" sz="2600" dirty="0">
                <a:latin typeface="Times New Roman" panose="02020603050405020304" pitchFamily="18" charset="0"/>
                <a:cs typeface="Times New Roman" panose="02020603050405020304" pitchFamily="18" charset="0"/>
              </a:rPr>
              <a:t>В боях в районе Керчи мой прадед был наводчиком орудия. </a:t>
            </a:r>
            <a:endParaRPr lang="ru-RU" sz="2600" dirty="0" smtClean="0">
              <a:latin typeface="Times New Roman" panose="02020603050405020304" pitchFamily="18" charset="0"/>
              <a:cs typeface="Times New Roman" panose="02020603050405020304" pitchFamily="18" charset="0"/>
            </a:endParaRPr>
          </a:p>
          <a:p>
            <a:pPr marL="0" indent="0">
              <a:buNone/>
            </a:pPr>
            <a:r>
              <a:rPr lang="ru-RU" sz="2600" dirty="0" smtClean="0">
                <a:latin typeface="Times New Roman" panose="02020603050405020304" pitchFamily="18" charset="0"/>
                <a:cs typeface="Times New Roman" panose="02020603050405020304" pitchFamily="18" charset="0"/>
              </a:rPr>
              <a:t>Огнем </a:t>
            </a:r>
            <a:r>
              <a:rPr lang="ru-RU" sz="2600" dirty="0">
                <a:latin typeface="Times New Roman" panose="02020603050405020304" pitchFamily="18" charset="0"/>
                <a:cs typeface="Times New Roman" panose="02020603050405020304" pitchFamily="18" charset="0"/>
              </a:rPr>
              <a:t>своего орудия он уничтожил две пулеметные точки противника и разрушил один блиндаж. А когда в бою от осколков снаряда противника вышел из строя командир орудия, то он заменил его и продолжил командовать до тех пор, пока противник не </a:t>
            </a:r>
            <a:r>
              <a:rPr lang="ru-RU" sz="2600" dirty="0" smtClean="0">
                <a:latin typeface="Times New Roman" panose="02020603050405020304" pitchFamily="18" charset="0"/>
                <a:cs typeface="Times New Roman" panose="02020603050405020304" pitchFamily="18" charset="0"/>
              </a:rPr>
              <a:t>прекратил </a:t>
            </a:r>
            <a:r>
              <a:rPr lang="ru-RU" sz="2600" dirty="0">
                <a:latin typeface="Times New Roman" panose="02020603050405020304" pitchFamily="18" charset="0"/>
                <a:cs typeface="Times New Roman" panose="02020603050405020304" pitchFamily="18" charset="0"/>
              </a:rPr>
              <a:t>огонь</a:t>
            </a:r>
            <a:r>
              <a:rPr lang="ru-RU" sz="2600" dirty="0" smtClean="0">
                <a:latin typeface="Times New Roman" panose="02020603050405020304" pitchFamily="18" charset="0"/>
                <a:cs typeface="Times New Roman" panose="02020603050405020304" pitchFamily="18" charset="0"/>
              </a:rPr>
              <a:t>.</a:t>
            </a:r>
          </a:p>
          <a:p>
            <a:pPr marL="0" indent="0">
              <a:buNone/>
            </a:pPr>
            <a:r>
              <a:rPr lang="ru-RU" sz="2600" dirty="0" smtClean="0">
                <a:latin typeface="Times New Roman" panose="02020603050405020304" pitchFamily="18" charset="0"/>
                <a:cs typeface="Times New Roman" panose="02020603050405020304" pitchFamily="18" charset="0"/>
              </a:rPr>
              <a:t> </a:t>
            </a:r>
            <a:r>
              <a:rPr lang="ru-RU" sz="2600" dirty="0">
                <a:latin typeface="Times New Roman" panose="02020603050405020304" pitchFamily="18" charset="0"/>
                <a:cs typeface="Times New Roman" panose="02020603050405020304" pitchFamily="18" charset="0"/>
              </a:rPr>
              <a:t>За это он был награжден «Медалью за Отвагу</a:t>
            </a:r>
            <a:r>
              <a:rPr lang="ru-RU" sz="2600" dirty="0" smtClean="0">
                <a:latin typeface="Times New Roman" panose="02020603050405020304" pitchFamily="18" charset="0"/>
                <a:cs typeface="Times New Roman" panose="02020603050405020304" pitchFamily="18" charset="0"/>
              </a:rPr>
              <a:t>» и ему была вынесена благодарность за участие в бое за Керчь.</a:t>
            </a:r>
            <a:endParaRPr lang="ru-RU" sz="2600" dirty="0">
              <a:latin typeface="Times New Roman" panose="02020603050405020304" pitchFamily="18" charset="0"/>
              <a:cs typeface="Times New Roman" panose="02020603050405020304" pitchFamily="18" charset="0"/>
            </a:endParaRPr>
          </a:p>
          <a:p>
            <a:pPr marL="0" indent="0">
              <a:buNone/>
            </a:pPr>
            <a:endParaRPr lang="ru-RU" dirty="0"/>
          </a:p>
        </p:txBody>
      </p:sp>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5740" y="435134"/>
            <a:ext cx="5289094" cy="5303519"/>
          </a:xfrm>
        </p:spPr>
      </p:pic>
    </p:spTree>
    <p:extLst>
      <p:ext uri="{BB962C8B-B14F-4D97-AF65-F5344CB8AC3E}">
        <p14:creationId xmlns:p14="http://schemas.microsoft.com/office/powerpoint/2010/main" val="2461563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00931" y="368453"/>
            <a:ext cx="4336509" cy="6096456"/>
          </a:xfrm>
        </p:spPr>
      </p:pic>
      <p:pic>
        <p:nvPicPr>
          <p:cNvPr id="5" name="Объект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618397" y="368453"/>
            <a:ext cx="4354131" cy="6173663"/>
          </a:xfrm>
        </p:spPr>
      </p:pic>
    </p:spTree>
    <p:extLst>
      <p:ext uri="{BB962C8B-B14F-4D97-AF65-F5344CB8AC3E}">
        <p14:creationId xmlns:p14="http://schemas.microsoft.com/office/powerpoint/2010/main" val="1614229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2252" y="471781"/>
            <a:ext cx="10645076" cy="1435608"/>
          </a:xfrm>
        </p:spPr>
        <p:txBody>
          <a:bodyPr>
            <a:noAutofit/>
          </a:bodyPr>
          <a:lstStyle/>
          <a:p>
            <a:r>
              <a:rPr lang="ru-RU" sz="2000" b="1" dirty="0">
                <a:latin typeface="Times New Roman" panose="02020603050405020304" pitchFamily="18" charset="0"/>
                <a:cs typeface="Times New Roman" panose="02020603050405020304" pitchFamily="18" charset="0"/>
              </a:rPr>
              <a:t>При освобождении Польши от фашистских захватчиков во время боев за селение Бочков мой прадед Терещенко Павел </a:t>
            </a:r>
            <a:r>
              <a:rPr lang="ru-RU" sz="2000" b="1" dirty="0" smtClean="0">
                <a:latin typeface="Times New Roman" panose="02020603050405020304" pitchFamily="18" charset="0"/>
                <a:cs typeface="Times New Roman" panose="02020603050405020304" pitchFamily="18" charset="0"/>
              </a:rPr>
              <a:t>Григорьевич, </a:t>
            </a:r>
            <a:r>
              <a:rPr lang="ru-RU" sz="2000" b="1" dirty="0">
                <a:latin typeface="Times New Roman" panose="02020603050405020304" pitchFamily="18" charset="0"/>
                <a:cs typeface="Times New Roman" panose="02020603050405020304" pitchFamily="18" charset="0"/>
              </a:rPr>
              <a:t>находясь под сильным вражеским </a:t>
            </a:r>
            <a:r>
              <a:rPr lang="ru-RU" sz="2000" b="1" dirty="0" smtClean="0">
                <a:latin typeface="Times New Roman" panose="02020603050405020304" pitchFamily="18" charset="0"/>
                <a:cs typeface="Times New Roman" panose="02020603050405020304" pitchFamily="18" charset="0"/>
              </a:rPr>
              <a:t>огнем, </a:t>
            </a:r>
            <a:r>
              <a:rPr lang="ru-RU" sz="2000" b="1" dirty="0">
                <a:latin typeface="Times New Roman" panose="02020603050405020304" pitchFamily="18" charset="0"/>
                <a:cs typeface="Times New Roman" panose="02020603050405020304" pitchFamily="18" charset="0"/>
              </a:rPr>
              <a:t>обеспечивал быстрое открытие огня по </a:t>
            </a:r>
            <a:r>
              <a:rPr lang="ru-RU" sz="2000" b="1" dirty="0" smtClean="0">
                <a:latin typeface="Times New Roman" panose="02020603050405020304" pitchFamily="18" charset="0"/>
                <a:cs typeface="Times New Roman" panose="02020603050405020304" pitchFamily="18" charset="0"/>
              </a:rPr>
              <a:t>противнику. </a:t>
            </a:r>
            <a:r>
              <a:rPr lang="ru-RU" sz="2000" b="1" dirty="0">
                <a:latin typeface="Times New Roman" panose="02020603050405020304" pitchFamily="18" charset="0"/>
                <a:cs typeface="Times New Roman" panose="02020603050405020304" pitchFamily="18" charset="0"/>
              </a:rPr>
              <a:t>За шесть дней боя он уничтожил –три пулеметных точки, разрушил один блиндаж и отражая контратаки противника, истребил более взвода гитлеровцев, чем способствовал </a:t>
            </a:r>
            <a:r>
              <a:rPr lang="ru-RU" sz="2000" b="1" dirty="0" smtClean="0">
                <a:latin typeface="Times New Roman" panose="02020603050405020304" pitchFamily="18" charset="0"/>
                <a:cs typeface="Times New Roman" panose="02020603050405020304" pitchFamily="18" charset="0"/>
              </a:rPr>
              <a:t>успешному продвижению вперед </a:t>
            </a:r>
            <a:r>
              <a:rPr lang="ru-RU" sz="2000" b="1" dirty="0">
                <a:latin typeface="Times New Roman" panose="02020603050405020304" pitchFamily="18" charset="0"/>
                <a:cs typeface="Times New Roman" panose="02020603050405020304" pitchFamily="18" charset="0"/>
              </a:rPr>
              <a:t>пехотным войскам. </a:t>
            </a:r>
          </a:p>
        </p:txBody>
      </p:sp>
      <p:pic>
        <p:nvPicPr>
          <p:cNvPr id="8" name="Объект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38541" y="1773277"/>
            <a:ext cx="3553604" cy="4989573"/>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303" y="1907389"/>
            <a:ext cx="3418207" cy="4811935"/>
          </a:xfrm>
          <a:prstGeom prst="rect">
            <a:avLst/>
          </a:prstGeom>
        </p:spPr>
      </p:pic>
    </p:spTree>
    <p:extLst>
      <p:ext uri="{BB962C8B-B14F-4D97-AF65-F5344CB8AC3E}">
        <p14:creationId xmlns:p14="http://schemas.microsoft.com/office/powerpoint/2010/main" val="419428240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647</Words>
  <Application>Microsoft Office PowerPoint</Application>
  <PresentationFormat>Произвольный</PresentationFormat>
  <Paragraphs>42</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«Боевой путь моего прадедушки Терещенко Павла Григорьевича»</vt:lpstr>
      <vt:lpstr>Цели и задачи</vt:lpstr>
      <vt:lpstr>Презентация PowerPoint</vt:lpstr>
      <vt:lpstr>Начало боевого пути</vt:lpstr>
      <vt:lpstr>                 Боевой путь</vt:lpstr>
      <vt:lpstr>При освобождении Кавказа, Кубани, Керчи, Ялты,Севастополя и Карпат моему прадедушке были вынесены благодарности за участие в этих боях.   </vt:lpstr>
      <vt:lpstr>Презентация PowerPoint</vt:lpstr>
      <vt:lpstr>Презентация PowerPoint</vt:lpstr>
      <vt:lpstr>При освобождении Польши от фашистских захватчиков во время боев за селение Бочков мой прадед Терещенко Павел Григорьевич, находясь под сильным вражеским огнем, обеспечивал быстрое открытие огня по противнику. За шесть дней боя он уничтожил –три пулеметных точки, разрушил один блиндаж и отражая контратаки противника, истребил более взвода гитлеровцев, чем способствовал успешному продвижению вперед пехотным войскам. </vt:lpstr>
      <vt:lpstr>Во время упорных боев за г. Оломоуц под сильным артобстрелом противника мой прадед вел огонь из миномета по противнику, за что был награжден орденом Красной Звезды. Орден долго не мог найти своего героя. Только после смерти моего прадеда спустя несколько лет он был вручен моему деду Терещенко Павлу Павловичу. </vt:lpstr>
      <vt:lpstr>Кроме моего прадеда в его семье на войну ушли еще два его брата: старший -  Илья Григорьевич и средний -  Трифон Григорьевич. К сожалению, не все родственники и братья прадеда вернулись с войны. Старший брат пропал без вести. Спустя много лет родные узнали, что он погиб и был похоронен в братской могиле п. Лавры Печорского района Псковской области. А второй брат вернулся домой инвалидом, у него не было обеих рук.</vt:lpstr>
      <vt:lpstr>Окончание войны он встретил в Чехословакии после освобождения г. Оломоуц.  Был демобилизован 14 декабря 1946 года.   После войны мой прадед много лет проработал водителем, был награждён званием «Ветеран труда».   Я его никогда не видел. По рассказам моих родных я знаю, что он был очень хорошим, отзывчивым и веселым человеком.   Мы часто рассматриваем фотографии, награды, которые бережно хранят мои дедушка и бабушка.   Я горжусь своим прадедушкой. Он был мужественным, сильным, смелым и отважным! </vt:lpstr>
      <vt:lpstr>Нам, подрастающему поколению, необходимо чтить память о погибших в годы Великой Отечественной войны, уважать тех, кто остался жив, трепетно относиться к их воспоминаниям. Мы должны помнить, что через несколько лет не останется ни одного ветерана войны, а память о них должна передаваться из поколения в поколение.</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«Боевой путь моего прадедушки Терещенко Павла Григорьевича»</dc:title>
  <dc:creator>Admin</dc:creator>
  <cp:lastModifiedBy>User</cp:lastModifiedBy>
  <cp:revision>15</cp:revision>
  <dcterms:created xsi:type="dcterms:W3CDTF">2020-01-19T06:32:54Z</dcterms:created>
  <dcterms:modified xsi:type="dcterms:W3CDTF">2020-03-15T08:11:12Z</dcterms:modified>
</cp:coreProperties>
</file>